
<file path=[Content_Types].xml><?xml version="1.0" encoding="utf-8"?>
<Types xmlns="http://schemas.openxmlformats.org/package/2006/content-types">
  <Default Extension="jpeg" ContentType="image/jpeg"/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embeddedFontLst>
    <p:embeddedFont>
      <p:font typeface="Source Han Serif SC Regular"/>
      <p:regular r:id="rId18"/>
    </p:embeddedFont>
    <p:embeddedFont>
      <p:font typeface="Source Han Serif SC Regular"/>
      <p:regular r:id="rId19"/>
    </p:embeddedFont>
    <p:embeddedFont>
      <p:font typeface="OPPOSans H"/>
      <p:regular r:id="rId20"/>
    </p:embeddedFont>
    <p:embeddedFont>
      <p:font typeface="OPPOSans L"/>
      <p:regular r:id="rId21"/>
    </p:embeddedFont>
    <p:embeddedFont>
      <p:font typeface="Source Han Sans"/>
      <p:regular r:id="rId22"/>
    </p:embeddedFont>
    <p:embeddedFont>
      <p:font typeface="Source Han Sans CN Bold"/>
      <p:regular r:id="rId23"/>
    </p:embeddedFont>
    <p:embeddedFont>
      <p:font typeface="OPPOSans B"/>
      <p:regular r:id="rId24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font" Target="fonts/font4.fntdata"/>
<Relationship Id="rId19" Type="http://schemas.openxmlformats.org/officeDocument/2006/relationships/font" Target="fonts/font2.fntdata"/>
<Relationship Id="rId20" Type="http://schemas.openxmlformats.org/officeDocument/2006/relationships/font" Target="fonts/font3.fntdata"/>
<Relationship Id="rId21" Type="http://schemas.openxmlformats.org/officeDocument/2006/relationships/font" Target="fonts/font1.fntdata"/>
<Relationship Id="rId22" Type="http://schemas.openxmlformats.org/officeDocument/2006/relationships/font" Target="fonts/font6.fntdata"/>
<Relationship Id="rId23" Type="http://schemas.openxmlformats.org/officeDocument/2006/relationships/font" Target="fonts/font7.fntdata"/>
<Relationship Id="rId24" Type="http://schemas.openxmlformats.org/officeDocument/2006/relationships/font" Target="fonts/font5.fntdata"/>
</Relationships>
</file>

<file path=ppt/media/>
</file>

<file path=ppt/media/image1.jpeg>
</file>

<file path=ppt/media/image2.png>
</file>

<file path=ppt/media/image3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Relationship Id="rId3" Type="http://schemas.openxmlformats.org/officeDocument/2006/relationships/image" Target="../media/image3.png"/>
<Relationship Id="rId4" Type="http://schemas.openxmlformats.org/officeDocument/2006/relationships/image" Target="../media/image2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Relationship Id="rId3" Type="http://schemas.openxmlformats.org/officeDocument/2006/relationships/image" Target="../media/image3.png"/>
<Relationship Id="rId4" Type="http://schemas.openxmlformats.org/officeDocument/2006/relationships/image" Target="../media/image2.png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Relationship Id="rId3" Type="http://schemas.openxmlformats.org/officeDocument/2006/relationships/image" Target="../media/image3.png"/>
<Relationship Id="rId4" Type="http://schemas.openxmlformats.org/officeDocument/2006/relationships/image" Target="../media/image2.pn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Relationship Id="rId3" Type="http://schemas.openxmlformats.org/officeDocument/2006/relationships/image" Target="../media/image3.png"/>
<Relationship Id="rId4" Type="http://schemas.openxmlformats.org/officeDocument/2006/relationships/image" Target="../media/image2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Relationship Id="rId3" Type="http://schemas.openxmlformats.org/officeDocument/2006/relationships/image" Target="../media/image3.png"/>
<Relationship Id="rId4" Type="http://schemas.openxmlformats.org/officeDocument/2006/relationships/image" Target="../media/image2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Relationship Id="rId3" Type="http://schemas.openxmlformats.org/officeDocument/2006/relationships/image" Target="../media/image3.png"/>
<Relationship Id="rId4" Type="http://schemas.openxmlformats.org/officeDocument/2006/relationships/image" Target="../media/image2.pn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Relationship Id="rId3" Type="http://schemas.openxmlformats.org/officeDocument/2006/relationships/image" Target="../media/image3.png"/>
<Relationship Id="rId4" Type="http://schemas.openxmlformats.org/officeDocument/2006/relationships/image" Target="../media/image2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452787" y="2683065"/>
            <a:ext cx="5655913" cy="216833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100">
                <a:ln w="12700">
                  <a:noFill/>
                </a:ln>
                <a:gradFill>
                  <a:gsLst>
                    <a:gs pos="0">
                      <a:srgbClr val="A16429">
                        <a:alpha val="100000"/>
                      </a:srgbClr>
                    </a:gs>
                    <a:gs pos="100000">
                      <a:srgbClr val="6B431B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AI办公高效应用学习总结</a:t>
            </a: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-1221" r="0" b="0"/>
          <a:stretch>
            <a:fillRect/>
          </a:stretch>
        </p:blipFill>
        <p:spPr>
          <a:xfrm rot="0" flipH="0" flipV="0">
            <a:off x="5725209" y="650278"/>
            <a:ext cx="7647891" cy="6134566"/>
          </a:xfrm>
          <a:custGeom>
            <a:avLst/>
            <a:gdLst>
              <a:gd name="connsiteX0" fmla="*/ 0 w 5313318"/>
              <a:gd name="connsiteY0" fmla="*/ 0 h 6030400"/>
              <a:gd name="connsiteX1" fmla="*/ 5313318 w 5313318"/>
              <a:gd name="connsiteY1" fmla="*/ 0 h 6030400"/>
              <a:gd name="connsiteX2" fmla="*/ 5313318 w 5313318"/>
              <a:gd name="connsiteY2" fmla="*/ 6030400 h 6030400"/>
              <a:gd name="connsiteX3" fmla="*/ 0 w 5313318"/>
              <a:gd name="connsiteY3" fmla="*/ 6030400 h 6030400"/>
            </a:gdLst>
            <a:rect l="l" t="t" r="r" b="b"/>
            <a:pathLst>
              <a:path w="5313318" h="6030400">
                <a:moveTo>
                  <a:pt x="0" y="0"/>
                </a:moveTo>
                <a:lnTo>
                  <a:pt x="5313318" y="0"/>
                </a:lnTo>
                <a:lnTo>
                  <a:pt x="5313318" y="6030400"/>
                </a:lnTo>
                <a:lnTo>
                  <a:pt x="0" y="60304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3045288" y="5342853"/>
            <a:ext cx="2406270" cy="50930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51385" y="5342853"/>
            <a:ext cx="2406270" cy="50930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78408" y="5399438"/>
            <a:ext cx="396138" cy="39613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771506" y="5492536"/>
            <a:ext cx="209943" cy="2099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130691" y="5399438"/>
            <a:ext cx="396138" cy="39613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223789" y="5492536"/>
            <a:ext cx="209943" cy="209943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01569" y="5436606"/>
            <a:ext cx="857574" cy="296404"/>
          </a:xfrm>
          <a:prstGeom prst="roundRect">
            <a:avLst>
              <a:gd name="adj" fmla="val 50000"/>
            </a:avLst>
          </a:prstGeom>
          <a:noFill/>
          <a:ln w="381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主讲人：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74355" y="5436606"/>
            <a:ext cx="1031855" cy="296404"/>
          </a:xfrm>
          <a:prstGeom prst="roundRect">
            <a:avLst>
              <a:gd name="adj" fmla="val 50000"/>
            </a:avLst>
          </a:prstGeom>
          <a:noFill/>
          <a:ln w="381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2025.5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909879" y="5460197"/>
            <a:ext cx="936703" cy="249222"/>
          </a:xfrm>
          <a:prstGeom prst="roundRect">
            <a:avLst>
              <a:gd name="adj" fmla="val 50000"/>
            </a:avLst>
          </a:prstGeom>
          <a:noFill/>
          <a:ln w="381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AiPPT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739232" y="5442903"/>
            <a:ext cx="697929" cy="283809"/>
          </a:xfrm>
          <a:prstGeom prst="roundRect">
            <a:avLst>
              <a:gd name="adj" fmla="val 50000"/>
            </a:avLst>
          </a:prstGeom>
          <a:noFill/>
          <a:ln w="381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时间：</a:t>
            </a:r>
            <a:endParaRPr kumimoji="1" lang="zh-CN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2072969" flipH="0" flipV="0">
            <a:off x="5838782" y="-105597"/>
            <a:ext cx="4948135" cy="4933095"/>
          </a:xfrm>
          <a:custGeom>
            <a:avLst/>
            <a:gdLst>
              <a:gd name="connsiteX0" fmla="*/ 0 w 4948135"/>
              <a:gd name="connsiteY0" fmla="*/ 1802706 h 4933095"/>
              <a:gd name="connsiteX1" fmla="*/ 2618107 w 4948135"/>
              <a:gd name="connsiteY1" fmla="*/ 0 h 4933095"/>
              <a:gd name="connsiteX2" fmla="*/ 4948135 w 4948135"/>
              <a:gd name="connsiteY2" fmla="*/ 0 h 4933095"/>
              <a:gd name="connsiteX3" fmla="*/ 4948135 w 4948135"/>
              <a:gd name="connsiteY3" fmla="*/ 4933095 h 4933095"/>
              <a:gd name="connsiteX4" fmla="*/ 0 w 4948135"/>
              <a:gd name="connsiteY4" fmla="*/ 4933095 h 4933095"/>
            </a:gdLst>
            <a:rect l="l" t="t" r="r" b="b"/>
            <a:pathLst>
              <a:path w="4948135" h="4933095">
                <a:moveTo>
                  <a:pt x="0" y="1802706"/>
                </a:moveTo>
                <a:lnTo>
                  <a:pt x="2618107" y="0"/>
                </a:lnTo>
                <a:lnTo>
                  <a:pt x="4948135" y="0"/>
                </a:lnTo>
                <a:lnTo>
                  <a:pt x="4948135" y="4933095"/>
                </a:lnTo>
                <a:lnTo>
                  <a:pt x="0" y="4933095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16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0" flipH="0" flipV="0">
            <a:off x="9566782" y="3633106"/>
            <a:ext cx="3629993" cy="3618959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1">
            <a:off x="550863" y="536673"/>
            <a:ext cx="2391334" cy="770083"/>
          </a:xfrm>
          <a:custGeom>
            <a:avLst/>
            <a:gdLst>
              <a:gd name="connsiteX0" fmla="*/ 3296840 w 3897960"/>
              <a:gd name="connsiteY0" fmla="*/ 391 h 770083"/>
              <a:gd name="connsiteX1" fmla="*/ 3341865 w 3897960"/>
              <a:gd name="connsiteY1" fmla="*/ 34493 h 770083"/>
              <a:gd name="connsiteX2" fmla="*/ 3356411 w 3897960"/>
              <a:gd name="connsiteY2" fmla="*/ 143683 h 770083"/>
              <a:gd name="connsiteX3" fmla="*/ 3798082 w 3897960"/>
              <a:gd name="connsiteY3" fmla="*/ 143683 h 770083"/>
              <a:gd name="connsiteX4" fmla="*/ 3894930 w 3897960"/>
              <a:gd name="connsiteY4" fmla="*/ 267725 h 770083"/>
              <a:gd name="connsiteX5" fmla="*/ 3788245 w 3897960"/>
              <a:gd name="connsiteY5" fmla="*/ 694466 h 770083"/>
              <a:gd name="connsiteX6" fmla="*/ 3691397 w 3897960"/>
              <a:gd name="connsiteY6" fmla="*/ 770083 h 770083"/>
              <a:gd name="connsiteX7" fmla="*/ 467038 w 3897960"/>
              <a:gd name="connsiteY7" fmla="*/ 770083 h 770083"/>
              <a:gd name="connsiteX8" fmla="*/ 99879 w 3897960"/>
              <a:gd name="connsiteY8" fmla="*/ 770083 h 770083"/>
              <a:gd name="connsiteX9" fmla="*/ 93410 w 3897960"/>
              <a:gd name="connsiteY9" fmla="*/ 770083 h 770083"/>
              <a:gd name="connsiteX10" fmla="*/ 7341 w 3897960"/>
              <a:gd name="connsiteY10" fmla="*/ 713033 h 770083"/>
              <a:gd name="connsiteX11" fmla="*/ 3625 w 3897960"/>
              <a:gd name="connsiteY11" fmla="*/ 694626 h 770083"/>
              <a:gd name="connsiteX12" fmla="*/ 2383 w 3897960"/>
              <a:gd name="connsiteY12" fmla="*/ 692007 h 770083"/>
              <a:gd name="connsiteX13" fmla="*/ 2430 w 3897960"/>
              <a:gd name="connsiteY13" fmla="*/ 688709 h 770083"/>
              <a:gd name="connsiteX14" fmla="*/ 0 w 3897960"/>
              <a:gd name="connsiteY14" fmla="*/ 676673 h 770083"/>
              <a:gd name="connsiteX15" fmla="*/ 0 w 3897960"/>
              <a:gd name="connsiteY15" fmla="*/ 237093 h 770083"/>
              <a:gd name="connsiteX16" fmla="*/ 93410 w 3897960"/>
              <a:gd name="connsiteY16" fmla="*/ 143683 h 770083"/>
              <a:gd name="connsiteX17" fmla="*/ 206565 w 3897960"/>
              <a:gd name="connsiteY17" fmla="*/ 143683 h 770083"/>
              <a:gd name="connsiteX18" fmla="*/ 467038 w 3897960"/>
              <a:gd name="connsiteY18" fmla="*/ 143683 h 770083"/>
              <a:gd name="connsiteX19" fmla="*/ 3115615 w 3897960"/>
              <a:gd name="connsiteY19" fmla="*/ 143683 h 770083"/>
              <a:gd name="connsiteX20" fmla="*/ 3115808 w 3897960"/>
              <a:gd name="connsiteY20" fmla="*/ 143168 h 770083"/>
              <a:gd name="connsiteX21" fmla="*/ 3277181 w 3897960"/>
              <a:gd name="connsiteY21" fmla="*/ 9200 h 770083"/>
              <a:gd name="connsiteX22" fmla="*/ 3296840 w 3897960"/>
              <a:gd name="connsiteY22" fmla="*/ 391 h 770083"/>
            </a:gdLst>
            <a:rect l="l" t="t" r="r" b="b"/>
            <a:pathLst>
              <a:path w="3897960" h="770083">
                <a:moveTo>
                  <a:pt x="3296840" y="391"/>
                </a:moveTo>
                <a:cubicBezTo>
                  <a:pt x="3317443" y="-2551"/>
                  <a:pt x="3338774" y="11289"/>
                  <a:pt x="3341865" y="34493"/>
                </a:cubicBezTo>
                <a:lnTo>
                  <a:pt x="3356411" y="143683"/>
                </a:lnTo>
                <a:lnTo>
                  <a:pt x="3798082" y="143683"/>
                </a:lnTo>
                <a:cubicBezTo>
                  <a:pt x="3863034" y="143683"/>
                  <a:pt x="3910684" y="204712"/>
                  <a:pt x="3894930" y="267725"/>
                </a:cubicBezTo>
                <a:lnTo>
                  <a:pt x="3788245" y="694466"/>
                </a:lnTo>
                <a:cubicBezTo>
                  <a:pt x="3777130" y="738929"/>
                  <a:pt x="3737228" y="770083"/>
                  <a:pt x="3691397" y="770083"/>
                </a:cubicBezTo>
                <a:lnTo>
                  <a:pt x="467038" y="770083"/>
                </a:lnTo>
                <a:lnTo>
                  <a:pt x="99879" y="770083"/>
                </a:lnTo>
                <a:lnTo>
                  <a:pt x="93410" y="770083"/>
                </a:lnTo>
                <a:cubicBezTo>
                  <a:pt x="54718" y="770083"/>
                  <a:pt x="21521" y="746559"/>
                  <a:pt x="7341" y="713033"/>
                </a:cubicBezTo>
                <a:lnTo>
                  <a:pt x="3625" y="694626"/>
                </a:lnTo>
                <a:lnTo>
                  <a:pt x="2383" y="692007"/>
                </a:lnTo>
                <a:lnTo>
                  <a:pt x="2430" y="688709"/>
                </a:lnTo>
                <a:lnTo>
                  <a:pt x="0" y="676673"/>
                </a:lnTo>
                <a:lnTo>
                  <a:pt x="0" y="237093"/>
                </a:lnTo>
                <a:cubicBezTo>
                  <a:pt x="0" y="185504"/>
                  <a:pt x="41821" y="143683"/>
                  <a:pt x="93410" y="143683"/>
                </a:cubicBezTo>
                <a:lnTo>
                  <a:pt x="206565" y="143683"/>
                </a:lnTo>
                <a:lnTo>
                  <a:pt x="467038" y="143683"/>
                </a:lnTo>
                <a:lnTo>
                  <a:pt x="3115615" y="143683"/>
                </a:lnTo>
                <a:lnTo>
                  <a:pt x="3115808" y="143168"/>
                </a:lnTo>
                <a:lnTo>
                  <a:pt x="3277181" y="9200"/>
                </a:lnTo>
                <a:cubicBezTo>
                  <a:pt x="3283185" y="4216"/>
                  <a:pt x="3289972" y="1371"/>
                  <a:pt x="3296840" y="39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0863" y="1752600"/>
            <a:ext cx="3487365" cy="9870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CE863F">
                        <a:alpha val="100000"/>
                      </a:srgbClr>
                    </a:gs>
                    <a:gs pos="100000">
                      <a:srgbClr val="E2B68C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202X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54566" y="720461"/>
            <a:ext cx="1983929" cy="24636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96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245887" y="2030458"/>
            <a:ext cx="4561408" cy="3363696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508000" dir="0" sx="101000" sy="101000" kx="0" ky="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067152" y="2030458"/>
            <a:ext cx="420436" cy="587985"/>
          </a:xfrm>
          <a:custGeom>
            <a:avLst/>
            <a:gdLst>
              <a:gd name="connsiteX0" fmla="*/ 0 w 504000"/>
              <a:gd name="connsiteY0" fmla="*/ 0 h 704850"/>
              <a:gd name="connsiteX1" fmla="*/ 504000 w 504000"/>
              <a:gd name="connsiteY1" fmla="*/ 0 h 704850"/>
              <a:gd name="connsiteX2" fmla="*/ 504000 w 504000"/>
              <a:gd name="connsiteY2" fmla="*/ 704850 h 704850"/>
              <a:gd name="connsiteX3" fmla="*/ 252000 w 504000"/>
              <a:gd name="connsiteY3" fmla="*/ 481488 h 704850"/>
              <a:gd name="connsiteX4" fmla="*/ 0 w 504000"/>
              <a:gd name="connsiteY4" fmla="*/ 704850 h 704850"/>
              <a:gd name="connsiteX5" fmla="*/ 0 w 504000"/>
              <a:gd name="connsiteY5" fmla="*/ 0 h 704850"/>
            </a:gdLst>
            <a:rect l="l" t="t" r="r" b="b"/>
            <a:pathLst>
              <a:path w="504000" h="704850">
                <a:moveTo>
                  <a:pt x="0" y="0"/>
                </a:moveTo>
                <a:lnTo>
                  <a:pt x="504000" y="0"/>
                </a:lnTo>
                <a:lnTo>
                  <a:pt x="504000" y="704850"/>
                </a:lnTo>
                <a:lnTo>
                  <a:pt x="252000" y="481488"/>
                </a:lnTo>
                <a:lnTo>
                  <a:pt x="0" y="7048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396396" y="3136941"/>
            <a:ext cx="2914214" cy="163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根据不同需求选择合适图表，如柱状图、条形图比较数据大小，散点图看数据分布，饼图、环形图展示比例，折线图展示变化趋势。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396396" y="2333625"/>
            <a:ext cx="2914214" cy="6989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E863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图表选择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60400" y="1577551"/>
            <a:ext cx="795967" cy="426951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1577551"/>
            <a:ext cx="273054" cy="426951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63659" y="1577551"/>
            <a:ext cx="190951" cy="42695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78922" y="3162943"/>
            <a:ext cx="1098727" cy="1098727"/>
          </a:xfrm>
          <a:prstGeom prst="ellipse">
            <a:avLst/>
          </a:prstGeom>
          <a:solidFill>
            <a:schemeClr val="bg1"/>
          </a:solidFill>
          <a:ln w="254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alpha val="96000"/>
                  </a:schemeClr>
                </a:gs>
              </a:gsLst>
              <a:lin ang="2700000" scaled="0"/>
            </a:gradFill>
            <a:miter/>
          </a:ln>
          <a:effectLst>
            <a:outerShdw dist="38100" blurRad="1270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95638" y="3501385"/>
            <a:ext cx="465294" cy="42184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959865" y="2030458"/>
            <a:ext cx="4561408" cy="3363696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508000" dir="0" sx="101000" sy="101000" kx="0" ky="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781130" y="2030458"/>
            <a:ext cx="420436" cy="587985"/>
          </a:xfrm>
          <a:custGeom>
            <a:avLst/>
            <a:gdLst>
              <a:gd name="connsiteX0" fmla="*/ 0 w 504000"/>
              <a:gd name="connsiteY0" fmla="*/ 0 h 704850"/>
              <a:gd name="connsiteX1" fmla="*/ 504000 w 504000"/>
              <a:gd name="connsiteY1" fmla="*/ 0 h 704850"/>
              <a:gd name="connsiteX2" fmla="*/ 504000 w 504000"/>
              <a:gd name="connsiteY2" fmla="*/ 704850 h 704850"/>
              <a:gd name="connsiteX3" fmla="*/ 252000 w 504000"/>
              <a:gd name="connsiteY3" fmla="*/ 481488 h 704850"/>
              <a:gd name="connsiteX4" fmla="*/ 0 w 504000"/>
              <a:gd name="connsiteY4" fmla="*/ 704850 h 704850"/>
              <a:gd name="connsiteX5" fmla="*/ 0 w 504000"/>
              <a:gd name="connsiteY5" fmla="*/ 0 h 704850"/>
            </a:gdLst>
            <a:rect l="l" t="t" r="r" b="b"/>
            <a:pathLst>
              <a:path w="504000" h="704850">
                <a:moveTo>
                  <a:pt x="0" y="0"/>
                </a:moveTo>
                <a:lnTo>
                  <a:pt x="504000" y="0"/>
                </a:lnTo>
                <a:lnTo>
                  <a:pt x="504000" y="704850"/>
                </a:lnTo>
                <a:lnTo>
                  <a:pt x="252000" y="481488"/>
                </a:lnTo>
                <a:lnTo>
                  <a:pt x="0" y="7048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110374" y="3136941"/>
            <a:ext cx="2914214" cy="163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介绍用思维导图分析政策文件、制作流程图以及对猪肉价格数据进行可视化表达的案例，展示数据可视化的实际应用价值。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110374" y="2333625"/>
            <a:ext cx="2914214" cy="6989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E863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实际案例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74378" y="1577551"/>
            <a:ext cx="795967" cy="426951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374378" y="1577551"/>
            <a:ext cx="273054" cy="426951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777637" y="1577551"/>
            <a:ext cx="190951" cy="42695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692900" y="3162943"/>
            <a:ext cx="1098727" cy="1098727"/>
          </a:xfrm>
          <a:prstGeom prst="ellipse">
            <a:avLst/>
          </a:prstGeom>
          <a:solidFill>
            <a:schemeClr val="bg1"/>
          </a:solidFill>
          <a:ln w="254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alpha val="96000"/>
                  </a:schemeClr>
                </a:gs>
              </a:gsLst>
              <a:lin ang="2700000" scaled="0"/>
            </a:gradFill>
            <a:miter/>
          </a:ln>
          <a:effectLst>
            <a:outerShdw dist="38100" blurRad="127000" dir="2700000" sx="100000" sy="100000" kx="0" ky="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7012619" y="3482628"/>
            <a:ext cx="459288" cy="45935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数据可视化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496323" y="3089241"/>
            <a:ext cx="5586978" cy="20288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gradFill>
                  <a:gsLst>
                    <a:gs pos="0">
                      <a:srgbClr val="A16429">
                        <a:alpha val="100000"/>
                      </a:srgbClr>
                    </a:gs>
                    <a:gs pos="100000">
                      <a:srgbClr val="6B431B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4.AI赋能PPT制作</a:t>
            </a: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-1221" r="0" b="0"/>
          <a:stretch>
            <a:fillRect/>
          </a:stretch>
        </p:blipFill>
        <p:spPr>
          <a:xfrm rot="0" flipH="0" flipV="0">
            <a:off x="5797819" y="1178167"/>
            <a:ext cx="6648874" cy="5333229"/>
          </a:xfrm>
          <a:custGeom>
            <a:avLst/>
            <a:gdLst>
              <a:gd name="connsiteX0" fmla="*/ 0 w 5313318"/>
              <a:gd name="connsiteY0" fmla="*/ 0 h 6030400"/>
              <a:gd name="connsiteX1" fmla="*/ 5313318 w 5313318"/>
              <a:gd name="connsiteY1" fmla="*/ 0 h 6030400"/>
              <a:gd name="connsiteX2" fmla="*/ 5313318 w 5313318"/>
              <a:gd name="connsiteY2" fmla="*/ 6030400 h 6030400"/>
              <a:gd name="connsiteX3" fmla="*/ 0 w 5313318"/>
              <a:gd name="connsiteY3" fmla="*/ 6030400 h 6030400"/>
            </a:gdLst>
            <a:rect l="l" t="t" r="r" b="b"/>
            <a:pathLst>
              <a:path w="5313318" h="6030400">
                <a:moveTo>
                  <a:pt x="0" y="0"/>
                </a:moveTo>
                <a:lnTo>
                  <a:pt x="5313318" y="0"/>
                </a:lnTo>
                <a:lnTo>
                  <a:pt x="5313318" y="6030400"/>
                </a:lnTo>
                <a:lnTo>
                  <a:pt x="0" y="60304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2072969" flipH="0" flipV="0">
            <a:off x="5846142" y="77937"/>
            <a:ext cx="4301777" cy="4288702"/>
          </a:xfrm>
          <a:custGeom>
            <a:avLst/>
            <a:gdLst>
              <a:gd name="connsiteX0" fmla="*/ 0 w 4948135"/>
              <a:gd name="connsiteY0" fmla="*/ 1802706 h 4933095"/>
              <a:gd name="connsiteX1" fmla="*/ 2618107 w 4948135"/>
              <a:gd name="connsiteY1" fmla="*/ 0 h 4933095"/>
              <a:gd name="connsiteX2" fmla="*/ 4948135 w 4948135"/>
              <a:gd name="connsiteY2" fmla="*/ 0 h 4933095"/>
              <a:gd name="connsiteX3" fmla="*/ 4948135 w 4948135"/>
              <a:gd name="connsiteY3" fmla="*/ 4933095 h 4933095"/>
              <a:gd name="connsiteX4" fmla="*/ 0 w 4948135"/>
              <a:gd name="connsiteY4" fmla="*/ 4933095 h 4933095"/>
            </a:gdLst>
            <a:rect l="l" t="t" r="r" b="b"/>
            <a:pathLst>
              <a:path w="4948135" h="4933095">
                <a:moveTo>
                  <a:pt x="0" y="1802706"/>
                </a:moveTo>
                <a:lnTo>
                  <a:pt x="2618107" y="0"/>
                </a:lnTo>
                <a:lnTo>
                  <a:pt x="4948135" y="0"/>
                </a:lnTo>
                <a:lnTo>
                  <a:pt x="4948135" y="4933095"/>
                </a:lnTo>
                <a:lnTo>
                  <a:pt x="0" y="4933095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0" flipH="0" flipV="0">
            <a:off x="9566782" y="3633106"/>
            <a:ext cx="3629993" cy="3618959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595349" y="5237469"/>
            <a:ext cx="1861920" cy="770083"/>
          </a:xfrm>
          <a:custGeom>
            <a:avLst/>
            <a:gdLst>
              <a:gd name="connsiteX0" fmla="*/ 3296840 w 3897960"/>
              <a:gd name="connsiteY0" fmla="*/ 391 h 770083"/>
              <a:gd name="connsiteX1" fmla="*/ 3341865 w 3897960"/>
              <a:gd name="connsiteY1" fmla="*/ 34493 h 770083"/>
              <a:gd name="connsiteX2" fmla="*/ 3356411 w 3897960"/>
              <a:gd name="connsiteY2" fmla="*/ 143683 h 770083"/>
              <a:gd name="connsiteX3" fmla="*/ 3798082 w 3897960"/>
              <a:gd name="connsiteY3" fmla="*/ 143683 h 770083"/>
              <a:gd name="connsiteX4" fmla="*/ 3894930 w 3897960"/>
              <a:gd name="connsiteY4" fmla="*/ 267725 h 770083"/>
              <a:gd name="connsiteX5" fmla="*/ 3788245 w 3897960"/>
              <a:gd name="connsiteY5" fmla="*/ 694466 h 770083"/>
              <a:gd name="connsiteX6" fmla="*/ 3691397 w 3897960"/>
              <a:gd name="connsiteY6" fmla="*/ 770083 h 770083"/>
              <a:gd name="connsiteX7" fmla="*/ 467038 w 3897960"/>
              <a:gd name="connsiteY7" fmla="*/ 770083 h 770083"/>
              <a:gd name="connsiteX8" fmla="*/ 99879 w 3897960"/>
              <a:gd name="connsiteY8" fmla="*/ 770083 h 770083"/>
              <a:gd name="connsiteX9" fmla="*/ 93410 w 3897960"/>
              <a:gd name="connsiteY9" fmla="*/ 770083 h 770083"/>
              <a:gd name="connsiteX10" fmla="*/ 7341 w 3897960"/>
              <a:gd name="connsiteY10" fmla="*/ 713033 h 770083"/>
              <a:gd name="connsiteX11" fmla="*/ 3625 w 3897960"/>
              <a:gd name="connsiteY11" fmla="*/ 694626 h 770083"/>
              <a:gd name="connsiteX12" fmla="*/ 2383 w 3897960"/>
              <a:gd name="connsiteY12" fmla="*/ 692007 h 770083"/>
              <a:gd name="connsiteX13" fmla="*/ 2430 w 3897960"/>
              <a:gd name="connsiteY13" fmla="*/ 688709 h 770083"/>
              <a:gd name="connsiteX14" fmla="*/ 0 w 3897960"/>
              <a:gd name="connsiteY14" fmla="*/ 676673 h 770083"/>
              <a:gd name="connsiteX15" fmla="*/ 0 w 3897960"/>
              <a:gd name="connsiteY15" fmla="*/ 237093 h 770083"/>
              <a:gd name="connsiteX16" fmla="*/ 93410 w 3897960"/>
              <a:gd name="connsiteY16" fmla="*/ 143683 h 770083"/>
              <a:gd name="connsiteX17" fmla="*/ 206565 w 3897960"/>
              <a:gd name="connsiteY17" fmla="*/ 143683 h 770083"/>
              <a:gd name="connsiteX18" fmla="*/ 467038 w 3897960"/>
              <a:gd name="connsiteY18" fmla="*/ 143683 h 770083"/>
              <a:gd name="connsiteX19" fmla="*/ 3115615 w 3897960"/>
              <a:gd name="connsiteY19" fmla="*/ 143683 h 770083"/>
              <a:gd name="connsiteX20" fmla="*/ 3115808 w 3897960"/>
              <a:gd name="connsiteY20" fmla="*/ 143168 h 770083"/>
              <a:gd name="connsiteX21" fmla="*/ 3277181 w 3897960"/>
              <a:gd name="connsiteY21" fmla="*/ 9200 h 770083"/>
              <a:gd name="connsiteX22" fmla="*/ 3296840 w 3897960"/>
              <a:gd name="connsiteY22" fmla="*/ 391 h 770083"/>
            </a:gdLst>
            <a:rect l="l" t="t" r="r" b="b"/>
            <a:pathLst>
              <a:path w="3897960" h="770083">
                <a:moveTo>
                  <a:pt x="3296840" y="391"/>
                </a:moveTo>
                <a:cubicBezTo>
                  <a:pt x="3317443" y="-2551"/>
                  <a:pt x="3338774" y="11289"/>
                  <a:pt x="3341865" y="34493"/>
                </a:cubicBezTo>
                <a:lnTo>
                  <a:pt x="3356411" y="143683"/>
                </a:lnTo>
                <a:lnTo>
                  <a:pt x="3798082" y="143683"/>
                </a:lnTo>
                <a:cubicBezTo>
                  <a:pt x="3863034" y="143683"/>
                  <a:pt x="3910684" y="204712"/>
                  <a:pt x="3894930" y="267725"/>
                </a:cubicBezTo>
                <a:lnTo>
                  <a:pt x="3788245" y="694466"/>
                </a:lnTo>
                <a:cubicBezTo>
                  <a:pt x="3777130" y="738929"/>
                  <a:pt x="3737228" y="770083"/>
                  <a:pt x="3691397" y="770083"/>
                </a:cubicBezTo>
                <a:lnTo>
                  <a:pt x="467038" y="770083"/>
                </a:lnTo>
                <a:lnTo>
                  <a:pt x="99879" y="770083"/>
                </a:lnTo>
                <a:lnTo>
                  <a:pt x="93410" y="770083"/>
                </a:lnTo>
                <a:cubicBezTo>
                  <a:pt x="54718" y="770083"/>
                  <a:pt x="21521" y="746559"/>
                  <a:pt x="7341" y="713033"/>
                </a:cubicBezTo>
                <a:lnTo>
                  <a:pt x="3625" y="694626"/>
                </a:lnTo>
                <a:lnTo>
                  <a:pt x="2383" y="692007"/>
                </a:lnTo>
                <a:lnTo>
                  <a:pt x="2430" y="688709"/>
                </a:lnTo>
                <a:lnTo>
                  <a:pt x="0" y="676673"/>
                </a:lnTo>
                <a:lnTo>
                  <a:pt x="0" y="237093"/>
                </a:lnTo>
                <a:cubicBezTo>
                  <a:pt x="0" y="185504"/>
                  <a:pt x="41821" y="143683"/>
                  <a:pt x="93410" y="143683"/>
                </a:cubicBezTo>
                <a:lnTo>
                  <a:pt x="206565" y="143683"/>
                </a:lnTo>
                <a:lnTo>
                  <a:pt x="467038" y="143683"/>
                </a:lnTo>
                <a:lnTo>
                  <a:pt x="3115615" y="143683"/>
                </a:lnTo>
                <a:lnTo>
                  <a:pt x="3115808" y="143168"/>
                </a:lnTo>
                <a:lnTo>
                  <a:pt x="3277181" y="9200"/>
                </a:lnTo>
                <a:cubicBezTo>
                  <a:pt x="3283185" y="4216"/>
                  <a:pt x="3289972" y="1371"/>
                  <a:pt x="3296840" y="39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8093" y="5421555"/>
            <a:ext cx="1596431" cy="45788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202X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207601" y="2222289"/>
            <a:ext cx="2542199" cy="7700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A16429">
                        <a:alpha val="52000"/>
                      </a:srgbClr>
                    </a:gs>
                    <a:gs pos="100000">
                      <a:srgbClr val="6B431B">
                        <a:alpha val="58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PART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90570" y="1519878"/>
            <a:ext cx="1493434" cy="1359145"/>
          </a:xfrm>
          <a:prstGeom prst="round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02967" y="517710"/>
            <a:ext cx="1894041" cy="21483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5E7D9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04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94171" y="688377"/>
            <a:ext cx="2242309" cy="27844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96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413496" y="1791762"/>
            <a:ext cx="3104737" cy="3684993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bg1">
                <a:lumMod val="65000"/>
              </a:schemeClr>
            </a:solidFill>
          </a:ln>
          <a:effectLst>
            <a:outerShdw dist="0" blurRad="190500" dir="0" sx="102000" sy="102000" kx="0" ky="0" algn="ctr" rotWithShape="0">
              <a:schemeClr val="bg1">
                <a:lumMod val="6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413496" y="1791762"/>
            <a:ext cx="3104737" cy="305790"/>
          </a:xfrm>
          <a:prstGeom prst="rect">
            <a:avLst/>
          </a:prstGeom>
          <a:solidFill>
            <a:schemeClr val="bg1">
              <a:lumMod val="6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4400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1791762"/>
            <a:ext cx="3104737" cy="3684993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bg1">
                <a:lumMod val="65000"/>
              </a:schemeClr>
            </a:solidFill>
          </a:ln>
          <a:effectLst>
            <a:outerShdw dist="0" blurRad="190500" dir="0" sx="102000" sy="102000" kx="0" ky="0" algn="ctr" rotWithShape="0">
              <a:schemeClr val="bg1">
                <a:lumMod val="6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1791762"/>
            <a:ext cx="3104737" cy="305790"/>
          </a:xfrm>
          <a:prstGeom prst="rect">
            <a:avLst/>
          </a:prstGeom>
          <a:solidFill>
            <a:schemeClr val="bg1">
              <a:lumMod val="6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4400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184410" y="1456690"/>
            <a:ext cx="3823181" cy="4537710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184410" y="1456690"/>
            <a:ext cx="3823181" cy="30579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14400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25630" y="2633860"/>
            <a:ext cx="334074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数据与设计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425630" y="3083543"/>
            <a:ext cx="3340740" cy="24827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每个板块提供相应数据和设计建议，确保PPT内容丰富、有说服力，提升演示效果。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5523" y="3020042"/>
            <a:ext cx="2753932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主题大纲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85525" y="3429000"/>
            <a:ext cx="2753932" cy="1803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生成关于全球贸易环境与中国出口相关PPT大纲，涵盖全球贸易环境、核心增长驱动因素、区域市场与多元化布局等板块。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639175" y="3020042"/>
            <a:ext cx="2753932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工具选择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639177" y="3429000"/>
            <a:ext cx="2753932" cy="1803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介绍DeepSeek + Gamma、DeepSeek + kimi等工具组合，助力高效生成高质量PPT。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819727" y="5733859"/>
            <a:ext cx="92992" cy="9299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017435" y="5733859"/>
            <a:ext cx="92992" cy="9299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215143" y="5733859"/>
            <a:ext cx="92992" cy="9299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980309" y="2260951"/>
            <a:ext cx="464918" cy="50362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4400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844190" y="1906756"/>
            <a:ext cx="503620" cy="48737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764331" y="2301869"/>
            <a:ext cx="503620" cy="45659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14400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大纲生成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496323" y="3089241"/>
            <a:ext cx="5586978" cy="20288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gradFill>
                  <a:gsLst>
                    <a:gs pos="0">
                      <a:srgbClr val="A16429">
                        <a:alpha val="100000"/>
                      </a:srgbClr>
                    </a:gs>
                    <a:gs pos="100000">
                      <a:srgbClr val="6B431B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5.其他AI工具应用</a:t>
            </a: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-1221" r="0" b="0"/>
          <a:stretch>
            <a:fillRect/>
          </a:stretch>
        </p:blipFill>
        <p:spPr>
          <a:xfrm rot="0" flipH="0" flipV="0">
            <a:off x="5797819" y="1178167"/>
            <a:ext cx="6648874" cy="5333229"/>
          </a:xfrm>
          <a:custGeom>
            <a:avLst/>
            <a:gdLst>
              <a:gd name="connsiteX0" fmla="*/ 0 w 5313318"/>
              <a:gd name="connsiteY0" fmla="*/ 0 h 6030400"/>
              <a:gd name="connsiteX1" fmla="*/ 5313318 w 5313318"/>
              <a:gd name="connsiteY1" fmla="*/ 0 h 6030400"/>
              <a:gd name="connsiteX2" fmla="*/ 5313318 w 5313318"/>
              <a:gd name="connsiteY2" fmla="*/ 6030400 h 6030400"/>
              <a:gd name="connsiteX3" fmla="*/ 0 w 5313318"/>
              <a:gd name="connsiteY3" fmla="*/ 6030400 h 6030400"/>
            </a:gdLst>
            <a:rect l="l" t="t" r="r" b="b"/>
            <a:pathLst>
              <a:path w="5313318" h="6030400">
                <a:moveTo>
                  <a:pt x="0" y="0"/>
                </a:moveTo>
                <a:lnTo>
                  <a:pt x="5313318" y="0"/>
                </a:lnTo>
                <a:lnTo>
                  <a:pt x="5313318" y="6030400"/>
                </a:lnTo>
                <a:lnTo>
                  <a:pt x="0" y="60304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2072969" flipH="0" flipV="0">
            <a:off x="5846142" y="77937"/>
            <a:ext cx="4301777" cy="4288702"/>
          </a:xfrm>
          <a:custGeom>
            <a:avLst/>
            <a:gdLst>
              <a:gd name="connsiteX0" fmla="*/ 0 w 4948135"/>
              <a:gd name="connsiteY0" fmla="*/ 1802706 h 4933095"/>
              <a:gd name="connsiteX1" fmla="*/ 2618107 w 4948135"/>
              <a:gd name="connsiteY1" fmla="*/ 0 h 4933095"/>
              <a:gd name="connsiteX2" fmla="*/ 4948135 w 4948135"/>
              <a:gd name="connsiteY2" fmla="*/ 0 h 4933095"/>
              <a:gd name="connsiteX3" fmla="*/ 4948135 w 4948135"/>
              <a:gd name="connsiteY3" fmla="*/ 4933095 h 4933095"/>
              <a:gd name="connsiteX4" fmla="*/ 0 w 4948135"/>
              <a:gd name="connsiteY4" fmla="*/ 4933095 h 4933095"/>
            </a:gdLst>
            <a:rect l="l" t="t" r="r" b="b"/>
            <a:pathLst>
              <a:path w="4948135" h="4933095">
                <a:moveTo>
                  <a:pt x="0" y="1802706"/>
                </a:moveTo>
                <a:lnTo>
                  <a:pt x="2618107" y="0"/>
                </a:lnTo>
                <a:lnTo>
                  <a:pt x="4948135" y="0"/>
                </a:lnTo>
                <a:lnTo>
                  <a:pt x="4948135" y="4933095"/>
                </a:lnTo>
                <a:lnTo>
                  <a:pt x="0" y="4933095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0" flipH="0" flipV="0">
            <a:off x="9566782" y="3633106"/>
            <a:ext cx="3629993" cy="3618959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595349" y="5237469"/>
            <a:ext cx="1861920" cy="770083"/>
          </a:xfrm>
          <a:custGeom>
            <a:avLst/>
            <a:gdLst>
              <a:gd name="connsiteX0" fmla="*/ 3296840 w 3897960"/>
              <a:gd name="connsiteY0" fmla="*/ 391 h 770083"/>
              <a:gd name="connsiteX1" fmla="*/ 3341865 w 3897960"/>
              <a:gd name="connsiteY1" fmla="*/ 34493 h 770083"/>
              <a:gd name="connsiteX2" fmla="*/ 3356411 w 3897960"/>
              <a:gd name="connsiteY2" fmla="*/ 143683 h 770083"/>
              <a:gd name="connsiteX3" fmla="*/ 3798082 w 3897960"/>
              <a:gd name="connsiteY3" fmla="*/ 143683 h 770083"/>
              <a:gd name="connsiteX4" fmla="*/ 3894930 w 3897960"/>
              <a:gd name="connsiteY4" fmla="*/ 267725 h 770083"/>
              <a:gd name="connsiteX5" fmla="*/ 3788245 w 3897960"/>
              <a:gd name="connsiteY5" fmla="*/ 694466 h 770083"/>
              <a:gd name="connsiteX6" fmla="*/ 3691397 w 3897960"/>
              <a:gd name="connsiteY6" fmla="*/ 770083 h 770083"/>
              <a:gd name="connsiteX7" fmla="*/ 467038 w 3897960"/>
              <a:gd name="connsiteY7" fmla="*/ 770083 h 770083"/>
              <a:gd name="connsiteX8" fmla="*/ 99879 w 3897960"/>
              <a:gd name="connsiteY8" fmla="*/ 770083 h 770083"/>
              <a:gd name="connsiteX9" fmla="*/ 93410 w 3897960"/>
              <a:gd name="connsiteY9" fmla="*/ 770083 h 770083"/>
              <a:gd name="connsiteX10" fmla="*/ 7341 w 3897960"/>
              <a:gd name="connsiteY10" fmla="*/ 713033 h 770083"/>
              <a:gd name="connsiteX11" fmla="*/ 3625 w 3897960"/>
              <a:gd name="connsiteY11" fmla="*/ 694626 h 770083"/>
              <a:gd name="connsiteX12" fmla="*/ 2383 w 3897960"/>
              <a:gd name="connsiteY12" fmla="*/ 692007 h 770083"/>
              <a:gd name="connsiteX13" fmla="*/ 2430 w 3897960"/>
              <a:gd name="connsiteY13" fmla="*/ 688709 h 770083"/>
              <a:gd name="connsiteX14" fmla="*/ 0 w 3897960"/>
              <a:gd name="connsiteY14" fmla="*/ 676673 h 770083"/>
              <a:gd name="connsiteX15" fmla="*/ 0 w 3897960"/>
              <a:gd name="connsiteY15" fmla="*/ 237093 h 770083"/>
              <a:gd name="connsiteX16" fmla="*/ 93410 w 3897960"/>
              <a:gd name="connsiteY16" fmla="*/ 143683 h 770083"/>
              <a:gd name="connsiteX17" fmla="*/ 206565 w 3897960"/>
              <a:gd name="connsiteY17" fmla="*/ 143683 h 770083"/>
              <a:gd name="connsiteX18" fmla="*/ 467038 w 3897960"/>
              <a:gd name="connsiteY18" fmla="*/ 143683 h 770083"/>
              <a:gd name="connsiteX19" fmla="*/ 3115615 w 3897960"/>
              <a:gd name="connsiteY19" fmla="*/ 143683 h 770083"/>
              <a:gd name="connsiteX20" fmla="*/ 3115808 w 3897960"/>
              <a:gd name="connsiteY20" fmla="*/ 143168 h 770083"/>
              <a:gd name="connsiteX21" fmla="*/ 3277181 w 3897960"/>
              <a:gd name="connsiteY21" fmla="*/ 9200 h 770083"/>
              <a:gd name="connsiteX22" fmla="*/ 3296840 w 3897960"/>
              <a:gd name="connsiteY22" fmla="*/ 391 h 770083"/>
            </a:gdLst>
            <a:rect l="l" t="t" r="r" b="b"/>
            <a:pathLst>
              <a:path w="3897960" h="770083">
                <a:moveTo>
                  <a:pt x="3296840" y="391"/>
                </a:moveTo>
                <a:cubicBezTo>
                  <a:pt x="3317443" y="-2551"/>
                  <a:pt x="3338774" y="11289"/>
                  <a:pt x="3341865" y="34493"/>
                </a:cubicBezTo>
                <a:lnTo>
                  <a:pt x="3356411" y="143683"/>
                </a:lnTo>
                <a:lnTo>
                  <a:pt x="3798082" y="143683"/>
                </a:lnTo>
                <a:cubicBezTo>
                  <a:pt x="3863034" y="143683"/>
                  <a:pt x="3910684" y="204712"/>
                  <a:pt x="3894930" y="267725"/>
                </a:cubicBezTo>
                <a:lnTo>
                  <a:pt x="3788245" y="694466"/>
                </a:lnTo>
                <a:cubicBezTo>
                  <a:pt x="3777130" y="738929"/>
                  <a:pt x="3737228" y="770083"/>
                  <a:pt x="3691397" y="770083"/>
                </a:cubicBezTo>
                <a:lnTo>
                  <a:pt x="467038" y="770083"/>
                </a:lnTo>
                <a:lnTo>
                  <a:pt x="99879" y="770083"/>
                </a:lnTo>
                <a:lnTo>
                  <a:pt x="93410" y="770083"/>
                </a:lnTo>
                <a:cubicBezTo>
                  <a:pt x="54718" y="770083"/>
                  <a:pt x="21521" y="746559"/>
                  <a:pt x="7341" y="713033"/>
                </a:cubicBezTo>
                <a:lnTo>
                  <a:pt x="3625" y="694626"/>
                </a:lnTo>
                <a:lnTo>
                  <a:pt x="2383" y="692007"/>
                </a:lnTo>
                <a:lnTo>
                  <a:pt x="2430" y="688709"/>
                </a:lnTo>
                <a:lnTo>
                  <a:pt x="0" y="676673"/>
                </a:lnTo>
                <a:lnTo>
                  <a:pt x="0" y="237093"/>
                </a:lnTo>
                <a:cubicBezTo>
                  <a:pt x="0" y="185504"/>
                  <a:pt x="41821" y="143683"/>
                  <a:pt x="93410" y="143683"/>
                </a:cubicBezTo>
                <a:lnTo>
                  <a:pt x="206565" y="143683"/>
                </a:lnTo>
                <a:lnTo>
                  <a:pt x="467038" y="143683"/>
                </a:lnTo>
                <a:lnTo>
                  <a:pt x="3115615" y="143683"/>
                </a:lnTo>
                <a:lnTo>
                  <a:pt x="3115808" y="143168"/>
                </a:lnTo>
                <a:lnTo>
                  <a:pt x="3277181" y="9200"/>
                </a:lnTo>
                <a:cubicBezTo>
                  <a:pt x="3283185" y="4216"/>
                  <a:pt x="3289972" y="1371"/>
                  <a:pt x="3296840" y="39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8093" y="5421555"/>
            <a:ext cx="1596431" cy="45788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202X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207601" y="2222289"/>
            <a:ext cx="2542199" cy="7700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A16429">
                        <a:alpha val="52000"/>
                      </a:srgbClr>
                    </a:gs>
                    <a:gs pos="100000">
                      <a:srgbClr val="6B431B">
                        <a:alpha val="58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PART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90570" y="1519878"/>
            <a:ext cx="1493434" cy="1359145"/>
          </a:xfrm>
          <a:prstGeom prst="round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02967" y="517710"/>
            <a:ext cx="1894041" cy="21483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5E7D9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05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94171" y="688377"/>
            <a:ext cx="2242309" cy="27844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96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39341" y="1783569"/>
            <a:ext cx="3384451" cy="4391877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  <a:effectLst>
            <a:outerShdw dist="38100" blurRad="50800" dir="8100000" sx="100000" sy="100000" kx="0" ky="0" algn="tr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39341" y="1715166"/>
            <a:ext cx="3290358" cy="464038"/>
          </a:xfrm>
          <a:prstGeom prst="roundRect">
            <a:avLst>
              <a:gd name="adj" fmla="val 17704"/>
            </a:avLst>
          </a:prstGeom>
          <a:solidFill>
            <a:schemeClr val="accent1"/>
          </a:solidFill>
          <a:ln w="19050" cap="sq">
            <a:noFill/>
            <a:miter/>
          </a:ln>
          <a:effectLst/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47565" y="2252124"/>
            <a:ext cx="2988195" cy="37115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拥有强大的多语言能力，支持中文、英文等语言交流，帮助跨越语言障碍获取准确信息。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47564" y="1715166"/>
            <a:ext cx="2988196" cy="3449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多语言对话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040141" y="1773973"/>
            <a:ext cx="3384451" cy="4391877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  <a:effectLst>
            <a:outerShdw dist="38100" blurRad="50800" dir="8100000" sx="100000" sy="100000" kx="0" ky="0" algn="tr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040141" y="1705570"/>
            <a:ext cx="3290358" cy="464038"/>
          </a:xfrm>
          <a:prstGeom prst="roundRect">
            <a:avLst>
              <a:gd name="adj" fmla="val 17704"/>
            </a:avLst>
          </a:prstGeom>
          <a:solidFill>
            <a:schemeClr val="accent1"/>
          </a:solidFill>
          <a:ln w="19050" cap="sq">
            <a:noFill/>
            <a:miter/>
          </a:ln>
          <a:effectLst/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148365" y="2242528"/>
            <a:ext cx="2988195" cy="37115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能够阅读多种格式文件并结合用户问题精准回复，还可通过搜索获取最新数据和知识，整合信息后提供给用户。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148364" y="1705570"/>
            <a:ext cx="2988196" cy="3449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文件阅读与搜索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39816" y="1769211"/>
            <a:ext cx="3384451" cy="4391877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  <a:effectLst>
            <a:outerShdw dist="38100" blurRad="50800" dir="8100000" sx="100000" sy="100000" kx="0" ky="0" algn="tr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482837" y="1700808"/>
            <a:ext cx="3290358" cy="464038"/>
          </a:xfrm>
          <a:prstGeom prst="roundRect">
            <a:avLst>
              <a:gd name="adj" fmla="val 17704"/>
            </a:avLst>
          </a:prstGeom>
          <a:solidFill>
            <a:schemeClr val="accent1"/>
          </a:solidFill>
          <a:ln w="19050" cap="sq">
            <a:noFill/>
            <a:miter/>
          </a:ln>
          <a:effectLst/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566802" y="2237766"/>
            <a:ext cx="2988195" cy="37115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支持多轮对话，可处理最多20万字的输入输出，轻松应对长篇报告撰写、长文翻译及复杂代码处理。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566802" y="1700808"/>
            <a:ext cx="2988196" cy="3449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长文本处理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Kimi AI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452787" y="2683065"/>
            <a:ext cx="5655913" cy="216833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gradFill>
                  <a:gsLst>
                    <a:gs pos="0">
                      <a:srgbClr val="A16429">
                        <a:alpha val="100000"/>
                      </a:srgbClr>
                    </a:gs>
                    <a:gs pos="100000">
                      <a:srgbClr val="6B431B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谢谢大家</a:t>
            </a: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-1221" r="0" b="0"/>
          <a:stretch>
            <a:fillRect/>
          </a:stretch>
        </p:blipFill>
        <p:spPr>
          <a:xfrm rot="0" flipH="0" flipV="0">
            <a:off x="5725209" y="650278"/>
            <a:ext cx="7647891" cy="6134566"/>
          </a:xfrm>
          <a:custGeom>
            <a:avLst/>
            <a:gdLst>
              <a:gd name="connsiteX0" fmla="*/ 0 w 5313318"/>
              <a:gd name="connsiteY0" fmla="*/ 0 h 6030400"/>
              <a:gd name="connsiteX1" fmla="*/ 5313318 w 5313318"/>
              <a:gd name="connsiteY1" fmla="*/ 0 h 6030400"/>
              <a:gd name="connsiteX2" fmla="*/ 5313318 w 5313318"/>
              <a:gd name="connsiteY2" fmla="*/ 6030400 h 6030400"/>
              <a:gd name="connsiteX3" fmla="*/ 0 w 5313318"/>
              <a:gd name="connsiteY3" fmla="*/ 6030400 h 6030400"/>
            </a:gdLst>
            <a:rect l="l" t="t" r="r" b="b"/>
            <a:pathLst>
              <a:path w="5313318" h="6030400">
                <a:moveTo>
                  <a:pt x="0" y="0"/>
                </a:moveTo>
                <a:lnTo>
                  <a:pt x="5313318" y="0"/>
                </a:lnTo>
                <a:lnTo>
                  <a:pt x="5313318" y="6030400"/>
                </a:lnTo>
                <a:lnTo>
                  <a:pt x="0" y="60304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3045288" y="5342853"/>
            <a:ext cx="2406270" cy="50930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51385" y="5342853"/>
            <a:ext cx="2406270" cy="50930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78408" y="5399438"/>
            <a:ext cx="396138" cy="39613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771506" y="5492536"/>
            <a:ext cx="209943" cy="2099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130691" y="5399438"/>
            <a:ext cx="396138" cy="39613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223789" y="5492536"/>
            <a:ext cx="209943" cy="209943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01569" y="5436606"/>
            <a:ext cx="857574" cy="296404"/>
          </a:xfrm>
          <a:prstGeom prst="roundRect">
            <a:avLst>
              <a:gd name="adj" fmla="val 50000"/>
            </a:avLst>
          </a:prstGeom>
          <a:noFill/>
          <a:ln w="381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主讲人：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274355" y="5436606"/>
            <a:ext cx="1031855" cy="296404"/>
          </a:xfrm>
          <a:prstGeom prst="roundRect">
            <a:avLst>
              <a:gd name="adj" fmla="val 50000"/>
            </a:avLst>
          </a:prstGeom>
          <a:noFill/>
          <a:ln w="381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2025.5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909879" y="5460197"/>
            <a:ext cx="936703" cy="249222"/>
          </a:xfrm>
          <a:prstGeom prst="roundRect">
            <a:avLst>
              <a:gd name="adj" fmla="val 50000"/>
            </a:avLst>
          </a:prstGeom>
          <a:noFill/>
          <a:ln w="381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AiPPT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739232" y="5442903"/>
            <a:ext cx="697929" cy="283809"/>
          </a:xfrm>
          <a:prstGeom prst="roundRect">
            <a:avLst>
              <a:gd name="adj" fmla="val 50000"/>
            </a:avLst>
          </a:prstGeom>
          <a:noFill/>
          <a:ln w="381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时间：</a:t>
            </a:r>
            <a:endParaRPr kumimoji="1" lang="zh-CN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2072969" flipH="0" flipV="0">
            <a:off x="5838782" y="-105597"/>
            <a:ext cx="4948135" cy="4933095"/>
          </a:xfrm>
          <a:custGeom>
            <a:avLst/>
            <a:gdLst>
              <a:gd name="connsiteX0" fmla="*/ 0 w 4948135"/>
              <a:gd name="connsiteY0" fmla="*/ 1802706 h 4933095"/>
              <a:gd name="connsiteX1" fmla="*/ 2618107 w 4948135"/>
              <a:gd name="connsiteY1" fmla="*/ 0 h 4933095"/>
              <a:gd name="connsiteX2" fmla="*/ 4948135 w 4948135"/>
              <a:gd name="connsiteY2" fmla="*/ 0 h 4933095"/>
              <a:gd name="connsiteX3" fmla="*/ 4948135 w 4948135"/>
              <a:gd name="connsiteY3" fmla="*/ 4933095 h 4933095"/>
              <a:gd name="connsiteX4" fmla="*/ 0 w 4948135"/>
              <a:gd name="connsiteY4" fmla="*/ 4933095 h 4933095"/>
            </a:gdLst>
            <a:rect l="l" t="t" r="r" b="b"/>
            <a:pathLst>
              <a:path w="4948135" h="4933095">
                <a:moveTo>
                  <a:pt x="0" y="1802706"/>
                </a:moveTo>
                <a:lnTo>
                  <a:pt x="2618107" y="0"/>
                </a:lnTo>
                <a:lnTo>
                  <a:pt x="4948135" y="0"/>
                </a:lnTo>
                <a:lnTo>
                  <a:pt x="4948135" y="4933095"/>
                </a:lnTo>
                <a:lnTo>
                  <a:pt x="0" y="4933095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16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0" flipH="0" flipV="0">
            <a:off x="9566782" y="3633106"/>
            <a:ext cx="3629993" cy="3618959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1">
            <a:off x="550863" y="536673"/>
            <a:ext cx="2391334" cy="770083"/>
          </a:xfrm>
          <a:custGeom>
            <a:avLst/>
            <a:gdLst>
              <a:gd name="connsiteX0" fmla="*/ 3296840 w 3897960"/>
              <a:gd name="connsiteY0" fmla="*/ 391 h 770083"/>
              <a:gd name="connsiteX1" fmla="*/ 3341865 w 3897960"/>
              <a:gd name="connsiteY1" fmla="*/ 34493 h 770083"/>
              <a:gd name="connsiteX2" fmla="*/ 3356411 w 3897960"/>
              <a:gd name="connsiteY2" fmla="*/ 143683 h 770083"/>
              <a:gd name="connsiteX3" fmla="*/ 3798082 w 3897960"/>
              <a:gd name="connsiteY3" fmla="*/ 143683 h 770083"/>
              <a:gd name="connsiteX4" fmla="*/ 3894930 w 3897960"/>
              <a:gd name="connsiteY4" fmla="*/ 267725 h 770083"/>
              <a:gd name="connsiteX5" fmla="*/ 3788245 w 3897960"/>
              <a:gd name="connsiteY5" fmla="*/ 694466 h 770083"/>
              <a:gd name="connsiteX6" fmla="*/ 3691397 w 3897960"/>
              <a:gd name="connsiteY6" fmla="*/ 770083 h 770083"/>
              <a:gd name="connsiteX7" fmla="*/ 467038 w 3897960"/>
              <a:gd name="connsiteY7" fmla="*/ 770083 h 770083"/>
              <a:gd name="connsiteX8" fmla="*/ 99879 w 3897960"/>
              <a:gd name="connsiteY8" fmla="*/ 770083 h 770083"/>
              <a:gd name="connsiteX9" fmla="*/ 93410 w 3897960"/>
              <a:gd name="connsiteY9" fmla="*/ 770083 h 770083"/>
              <a:gd name="connsiteX10" fmla="*/ 7341 w 3897960"/>
              <a:gd name="connsiteY10" fmla="*/ 713033 h 770083"/>
              <a:gd name="connsiteX11" fmla="*/ 3625 w 3897960"/>
              <a:gd name="connsiteY11" fmla="*/ 694626 h 770083"/>
              <a:gd name="connsiteX12" fmla="*/ 2383 w 3897960"/>
              <a:gd name="connsiteY12" fmla="*/ 692007 h 770083"/>
              <a:gd name="connsiteX13" fmla="*/ 2430 w 3897960"/>
              <a:gd name="connsiteY13" fmla="*/ 688709 h 770083"/>
              <a:gd name="connsiteX14" fmla="*/ 0 w 3897960"/>
              <a:gd name="connsiteY14" fmla="*/ 676673 h 770083"/>
              <a:gd name="connsiteX15" fmla="*/ 0 w 3897960"/>
              <a:gd name="connsiteY15" fmla="*/ 237093 h 770083"/>
              <a:gd name="connsiteX16" fmla="*/ 93410 w 3897960"/>
              <a:gd name="connsiteY16" fmla="*/ 143683 h 770083"/>
              <a:gd name="connsiteX17" fmla="*/ 206565 w 3897960"/>
              <a:gd name="connsiteY17" fmla="*/ 143683 h 770083"/>
              <a:gd name="connsiteX18" fmla="*/ 467038 w 3897960"/>
              <a:gd name="connsiteY18" fmla="*/ 143683 h 770083"/>
              <a:gd name="connsiteX19" fmla="*/ 3115615 w 3897960"/>
              <a:gd name="connsiteY19" fmla="*/ 143683 h 770083"/>
              <a:gd name="connsiteX20" fmla="*/ 3115808 w 3897960"/>
              <a:gd name="connsiteY20" fmla="*/ 143168 h 770083"/>
              <a:gd name="connsiteX21" fmla="*/ 3277181 w 3897960"/>
              <a:gd name="connsiteY21" fmla="*/ 9200 h 770083"/>
              <a:gd name="connsiteX22" fmla="*/ 3296840 w 3897960"/>
              <a:gd name="connsiteY22" fmla="*/ 391 h 770083"/>
            </a:gdLst>
            <a:rect l="l" t="t" r="r" b="b"/>
            <a:pathLst>
              <a:path w="3897960" h="770083">
                <a:moveTo>
                  <a:pt x="3296840" y="391"/>
                </a:moveTo>
                <a:cubicBezTo>
                  <a:pt x="3317443" y="-2551"/>
                  <a:pt x="3338774" y="11289"/>
                  <a:pt x="3341865" y="34493"/>
                </a:cubicBezTo>
                <a:lnTo>
                  <a:pt x="3356411" y="143683"/>
                </a:lnTo>
                <a:lnTo>
                  <a:pt x="3798082" y="143683"/>
                </a:lnTo>
                <a:cubicBezTo>
                  <a:pt x="3863034" y="143683"/>
                  <a:pt x="3910684" y="204712"/>
                  <a:pt x="3894930" y="267725"/>
                </a:cubicBezTo>
                <a:lnTo>
                  <a:pt x="3788245" y="694466"/>
                </a:lnTo>
                <a:cubicBezTo>
                  <a:pt x="3777130" y="738929"/>
                  <a:pt x="3737228" y="770083"/>
                  <a:pt x="3691397" y="770083"/>
                </a:cubicBezTo>
                <a:lnTo>
                  <a:pt x="467038" y="770083"/>
                </a:lnTo>
                <a:lnTo>
                  <a:pt x="99879" y="770083"/>
                </a:lnTo>
                <a:lnTo>
                  <a:pt x="93410" y="770083"/>
                </a:lnTo>
                <a:cubicBezTo>
                  <a:pt x="54718" y="770083"/>
                  <a:pt x="21521" y="746559"/>
                  <a:pt x="7341" y="713033"/>
                </a:cubicBezTo>
                <a:lnTo>
                  <a:pt x="3625" y="694626"/>
                </a:lnTo>
                <a:lnTo>
                  <a:pt x="2383" y="692007"/>
                </a:lnTo>
                <a:lnTo>
                  <a:pt x="2430" y="688709"/>
                </a:lnTo>
                <a:lnTo>
                  <a:pt x="0" y="676673"/>
                </a:lnTo>
                <a:lnTo>
                  <a:pt x="0" y="237093"/>
                </a:lnTo>
                <a:cubicBezTo>
                  <a:pt x="0" y="185504"/>
                  <a:pt x="41821" y="143683"/>
                  <a:pt x="93410" y="143683"/>
                </a:cubicBezTo>
                <a:lnTo>
                  <a:pt x="206565" y="143683"/>
                </a:lnTo>
                <a:lnTo>
                  <a:pt x="467038" y="143683"/>
                </a:lnTo>
                <a:lnTo>
                  <a:pt x="3115615" y="143683"/>
                </a:lnTo>
                <a:lnTo>
                  <a:pt x="3115808" y="143168"/>
                </a:lnTo>
                <a:lnTo>
                  <a:pt x="3277181" y="9200"/>
                </a:lnTo>
                <a:cubicBezTo>
                  <a:pt x="3283185" y="4216"/>
                  <a:pt x="3289972" y="1371"/>
                  <a:pt x="3296840" y="39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0863" y="1752600"/>
            <a:ext cx="3487365" cy="9870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CE863F">
                        <a:alpha val="100000"/>
                      </a:srgbClr>
                    </a:gs>
                    <a:gs pos="100000">
                      <a:srgbClr val="E2B68C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202X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54566" y="720461"/>
            <a:ext cx="1983929" cy="24636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96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11518900" y="2002461"/>
            <a:ext cx="288000" cy="2160000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304723" y="-1217876"/>
            <a:ext cx="2520000" cy="5040000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86225" y="2288198"/>
            <a:ext cx="504000" cy="2520000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628723" y="1559770"/>
            <a:ext cx="1866900" cy="889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dist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628723" y="2501268"/>
            <a:ext cx="18669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CATALOGUE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981662" y="-309497"/>
            <a:ext cx="108000" cy="1800000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1"/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696594" y="1183394"/>
            <a:ext cx="514025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E9A55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247028" y="1242802"/>
            <a:ext cx="540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1.AI办公概述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696594" y="2156148"/>
            <a:ext cx="514025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E9A55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247028" y="2215556"/>
            <a:ext cx="540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2.AI辅助Word办公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696594" y="3128902"/>
            <a:ext cx="514025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E9A55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247028" y="3188310"/>
            <a:ext cx="540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3.Excel数据分析与可视化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696594" y="4101656"/>
            <a:ext cx="514025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E9A55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04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247028" y="4161064"/>
            <a:ext cx="540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4.AI赋能PPT制作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696594" y="5074409"/>
            <a:ext cx="514025" cy="43088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E9A55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05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247028" y="5133817"/>
            <a:ext cx="540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5.其他AI工具应用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496323" y="3089241"/>
            <a:ext cx="5586978" cy="20288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gradFill>
                  <a:gsLst>
                    <a:gs pos="0">
                      <a:srgbClr val="A16429">
                        <a:alpha val="100000"/>
                      </a:srgbClr>
                    </a:gs>
                    <a:gs pos="100000">
                      <a:srgbClr val="6B431B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1.AI办公概述</a:t>
            </a: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-1221" r="0" b="0"/>
          <a:stretch>
            <a:fillRect/>
          </a:stretch>
        </p:blipFill>
        <p:spPr>
          <a:xfrm rot="0" flipH="0" flipV="0">
            <a:off x="5797819" y="1178167"/>
            <a:ext cx="6648874" cy="5333229"/>
          </a:xfrm>
          <a:custGeom>
            <a:avLst/>
            <a:gdLst>
              <a:gd name="connsiteX0" fmla="*/ 0 w 5313318"/>
              <a:gd name="connsiteY0" fmla="*/ 0 h 6030400"/>
              <a:gd name="connsiteX1" fmla="*/ 5313318 w 5313318"/>
              <a:gd name="connsiteY1" fmla="*/ 0 h 6030400"/>
              <a:gd name="connsiteX2" fmla="*/ 5313318 w 5313318"/>
              <a:gd name="connsiteY2" fmla="*/ 6030400 h 6030400"/>
              <a:gd name="connsiteX3" fmla="*/ 0 w 5313318"/>
              <a:gd name="connsiteY3" fmla="*/ 6030400 h 6030400"/>
            </a:gdLst>
            <a:rect l="l" t="t" r="r" b="b"/>
            <a:pathLst>
              <a:path w="5313318" h="6030400">
                <a:moveTo>
                  <a:pt x="0" y="0"/>
                </a:moveTo>
                <a:lnTo>
                  <a:pt x="5313318" y="0"/>
                </a:lnTo>
                <a:lnTo>
                  <a:pt x="5313318" y="6030400"/>
                </a:lnTo>
                <a:lnTo>
                  <a:pt x="0" y="60304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2072969" flipH="0" flipV="0">
            <a:off x="5846142" y="77937"/>
            <a:ext cx="4301777" cy="4288702"/>
          </a:xfrm>
          <a:custGeom>
            <a:avLst/>
            <a:gdLst>
              <a:gd name="connsiteX0" fmla="*/ 0 w 4948135"/>
              <a:gd name="connsiteY0" fmla="*/ 1802706 h 4933095"/>
              <a:gd name="connsiteX1" fmla="*/ 2618107 w 4948135"/>
              <a:gd name="connsiteY1" fmla="*/ 0 h 4933095"/>
              <a:gd name="connsiteX2" fmla="*/ 4948135 w 4948135"/>
              <a:gd name="connsiteY2" fmla="*/ 0 h 4933095"/>
              <a:gd name="connsiteX3" fmla="*/ 4948135 w 4948135"/>
              <a:gd name="connsiteY3" fmla="*/ 4933095 h 4933095"/>
              <a:gd name="connsiteX4" fmla="*/ 0 w 4948135"/>
              <a:gd name="connsiteY4" fmla="*/ 4933095 h 4933095"/>
            </a:gdLst>
            <a:rect l="l" t="t" r="r" b="b"/>
            <a:pathLst>
              <a:path w="4948135" h="4933095">
                <a:moveTo>
                  <a:pt x="0" y="1802706"/>
                </a:moveTo>
                <a:lnTo>
                  <a:pt x="2618107" y="0"/>
                </a:lnTo>
                <a:lnTo>
                  <a:pt x="4948135" y="0"/>
                </a:lnTo>
                <a:lnTo>
                  <a:pt x="4948135" y="4933095"/>
                </a:lnTo>
                <a:lnTo>
                  <a:pt x="0" y="4933095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0" flipH="0" flipV="0">
            <a:off x="9566782" y="3633106"/>
            <a:ext cx="3629993" cy="3618959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595349" y="5237469"/>
            <a:ext cx="1861920" cy="770083"/>
          </a:xfrm>
          <a:custGeom>
            <a:avLst/>
            <a:gdLst>
              <a:gd name="connsiteX0" fmla="*/ 3296840 w 3897960"/>
              <a:gd name="connsiteY0" fmla="*/ 391 h 770083"/>
              <a:gd name="connsiteX1" fmla="*/ 3341865 w 3897960"/>
              <a:gd name="connsiteY1" fmla="*/ 34493 h 770083"/>
              <a:gd name="connsiteX2" fmla="*/ 3356411 w 3897960"/>
              <a:gd name="connsiteY2" fmla="*/ 143683 h 770083"/>
              <a:gd name="connsiteX3" fmla="*/ 3798082 w 3897960"/>
              <a:gd name="connsiteY3" fmla="*/ 143683 h 770083"/>
              <a:gd name="connsiteX4" fmla="*/ 3894930 w 3897960"/>
              <a:gd name="connsiteY4" fmla="*/ 267725 h 770083"/>
              <a:gd name="connsiteX5" fmla="*/ 3788245 w 3897960"/>
              <a:gd name="connsiteY5" fmla="*/ 694466 h 770083"/>
              <a:gd name="connsiteX6" fmla="*/ 3691397 w 3897960"/>
              <a:gd name="connsiteY6" fmla="*/ 770083 h 770083"/>
              <a:gd name="connsiteX7" fmla="*/ 467038 w 3897960"/>
              <a:gd name="connsiteY7" fmla="*/ 770083 h 770083"/>
              <a:gd name="connsiteX8" fmla="*/ 99879 w 3897960"/>
              <a:gd name="connsiteY8" fmla="*/ 770083 h 770083"/>
              <a:gd name="connsiteX9" fmla="*/ 93410 w 3897960"/>
              <a:gd name="connsiteY9" fmla="*/ 770083 h 770083"/>
              <a:gd name="connsiteX10" fmla="*/ 7341 w 3897960"/>
              <a:gd name="connsiteY10" fmla="*/ 713033 h 770083"/>
              <a:gd name="connsiteX11" fmla="*/ 3625 w 3897960"/>
              <a:gd name="connsiteY11" fmla="*/ 694626 h 770083"/>
              <a:gd name="connsiteX12" fmla="*/ 2383 w 3897960"/>
              <a:gd name="connsiteY12" fmla="*/ 692007 h 770083"/>
              <a:gd name="connsiteX13" fmla="*/ 2430 w 3897960"/>
              <a:gd name="connsiteY13" fmla="*/ 688709 h 770083"/>
              <a:gd name="connsiteX14" fmla="*/ 0 w 3897960"/>
              <a:gd name="connsiteY14" fmla="*/ 676673 h 770083"/>
              <a:gd name="connsiteX15" fmla="*/ 0 w 3897960"/>
              <a:gd name="connsiteY15" fmla="*/ 237093 h 770083"/>
              <a:gd name="connsiteX16" fmla="*/ 93410 w 3897960"/>
              <a:gd name="connsiteY16" fmla="*/ 143683 h 770083"/>
              <a:gd name="connsiteX17" fmla="*/ 206565 w 3897960"/>
              <a:gd name="connsiteY17" fmla="*/ 143683 h 770083"/>
              <a:gd name="connsiteX18" fmla="*/ 467038 w 3897960"/>
              <a:gd name="connsiteY18" fmla="*/ 143683 h 770083"/>
              <a:gd name="connsiteX19" fmla="*/ 3115615 w 3897960"/>
              <a:gd name="connsiteY19" fmla="*/ 143683 h 770083"/>
              <a:gd name="connsiteX20" fmla="*/ 3115808 w 3897960"/>
              <a:gd name="connsiteY20" fmla="*/ 143168 h 770083"/>
              <a:gd name="connsiteX21" fmla="*/ 3277181 w 3897960"/>
              <a:gd name="connsiteY21" fmla="*/ 9200 h 770083"/>
              <a:gd name="connsiteX22" fmla="*/ 3296840 w 3897960"/>
              <a:gd name="connsiteY22" fmla="*/ 391 h 770083"/>
            </a:gdLst>
            <a:rect l="l" t="t" r="r" b="b"/>
            <a:pathLst>
              <a:path w="3897960" h="770083">
                <a:moveTo>
                  <a:pt x="3296840" y="391"/>
                </a:moveTo>
                <a:cubicBezTo>
                  <a:pt x="3317443" y="-2551"/>
                  <a:pt x="3338774" y="11289"/>
                  <a:pt x="3341865" y="34493"/>
                </a:cubicBezTo>
                <a:lnTo>
                  <a:pt x="3356411" y="143683"/>
                </a:lnTo>
                <a:lnTo>
                  <a:pt x="3798082" y="143683"/>
                </a:lnTo>
                <a:cubicBezTo>
                  <a:pt x="3863034" y="143683"/>
                  <a:pt x="3910684" y="204712"/>
                  <a:pt x="3894930" y="267725"/>
                </a:cubicBezTo>
                <a:lnTo>
                  <a:pt x="3788245" y="694466"/>
                </a:lnTo>
                <a:cubicBezTo>
                  <a:pt x="3777130" y="738929"/>
                  <a:pt x="3737228" y="770083"/>
                  <a:pt x="3691397" y="770083"/>
                </a:cubicBezTo>
                <a:lnTo>
                  <a:pt x="467038" y="770083"/>
                </a:lnTo>
                <a:lnTo>
                  <a:pt x="99879" y="770083"/>
                </a:lnTo>
                <a:lnTo>
                  <a:pt x="93410" y="770083"/>
                </a:lnTo>
                <a:cubicBezTo>
                  <a:pt x="54718" y="770083"/>
                  <a:pt x="21521" y="746559"/>
                  <a:pt x="7341" y="713033"/>
                </a:cubicBezTo>
                <a:lnTo>
                  <a:pt x="3625" y="694626"/>
                </a:lnTo>
                <a:lnTo>
                  <a:pt x="2383" y="692007"/>
                </a:lnTo>
                <a:lnTo>
                  <a:pt x="2430" y="688709"/>
                </a:lnTo>
                <a:lnTo>
                  <a:pt x="0" y="676673"/>
                </a:lnTo>
                <a:lnTo>
                  <a:pt x="0" y="237093"/>
                </a:lnTo>
                <a:cubicBezTo>
                  <a:pt x="0" y="185504"/>
                  <a:pt x="41821" y="143683"/>
                  <a:pt x="93410" y="143683"/>
                </a:cubicBezTo>
                <a:lnTo>
                  <a:pt x="206565" y="143683"/>
                </a:lnTo>
                <a:lnTo>
                  <a:pt x="467038" y="143683"/>
                </a:lnTo>
                <a:lnTo>
                  <a:pt x="3115615" y="143683"/>
                </a:lnTo>
                <a:lnTo>
                  <a:pt x="3115808" y="143168"/>
                </a:lnTo>
                <a:lnTo>
                  <a:pt x="3277181" y="9200"/>
                </a:lnTo>
                <a:cubicBezTo>
                  <a:pt x="3283185" y="4216"/>
                  <a:pt x="3289972" y="1371"/>
                  <a:pt x="3296840" y="39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8093" y="5421555"/>
            <a:ext cx="1596431" cy="45788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202X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207601" y="2222289"/>
            <a:ext cx="2542199" cy="7700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A16429">
                        <a:alpha val="52000"/>
                      </a:srgbClr>
                    </a:gs>
                    <a:gs pos="100000">
                      <a:srgbClr val="6B431B">
                        <a:alpha val="58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PART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90570" y="1519878"/>
            <a:ext cx="1493434" cy="1359145"/>
          </a:xfrm>
          <a:prstGeom prst="round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02967" y="517710"/>
            <a:ext cx="1894041" cy="21483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5E7D9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94171" y="688377"/>
            <a:ext cx="2242309" cy="27844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96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927018" y="2300801"/>
            <a:ext cx="2840596" cy="2840597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/>
              </a:gs>
            </a:gsLst>
            <a:lin ang="3000000" scaled="0"/>
          </a:gradFill>
          <a:ln w="9525" cap="flat">
            <a:noFill/>
            <a:miter/>
          </a:ln>
          <a:effectLst>
            <a:outerShdw dist="127000" blurRad="3810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1719649" y="1600503"/>
            <a:ext cx="6120000" cy="12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dist="127000" blurRad="3175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834545" y="1816503"/>
            <a:ext cx="792000" cy="79200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/>
              </a:gs>
            </a:gsLst>
            <a:lin ang="3000000" scaled="0"/>
          </a:gra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170510" y="1777263"/>
            <a:ext cx="4495800" cy="2921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提升效率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170511" y="2075251"/>
            <a:ext cx="4495800" cy="67127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通过学习AI办公热门玩法，找到适合自己的AI工具及工作流，实现日常办公效率提升30%以上。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1208487" y="3020199"/>
            <a:ext cx="6120000" cy="12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dist="127000" blurRad="3175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323381" y="3236199"/>
            <a:ext cx="792000" cy="79200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/>
              </a:gs>
            </a:gsLst>
            <a:lin ang="3000000" scaled="0"/>
          </a:gra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659347" y="3196960"/>
            <a:ext cx="4495800" cy="2921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构建思维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659348" y="3494949"/>
            <a:ext cx="4495800" cy="6771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构建AI自动化工作流思维，具备跨平台工具整合能力，为高效办公奠定基础。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0">
            <a:off x="1719649" y="4439897"/>
            <a:ext cx="6120000" cy="12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dist="127000" blurRad="3175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834545" y="4655897"/>
            <a:ext cx="792000" cy="79200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100000"/>
                </a:schemeClr>
              </a:gs>
              <a:gs pos="100000">
                <a:schemeClr val="accent1"/>
              </a:gs>
            </a:gsLst>
            <a:lin ang="3000000" scaled="0"/>
          </a:gra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170510" y="4616659"/>
            <a:ext cx="4495800" cy="2921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工具准备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170511" y="4914646"/>
            <a:ext cx="4495800" cy="6789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介绍安装Office AI插件及通过灵犀接入等工具准备方法，为后续应用提供支持。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685963" y="3068913"/>
            <a:ext cx="1322707" cy="1278972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793310" y="2043963"/>
            <a:ext cx="876300" cy="3683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272610" y="3453663"/>
            <a:ext cx="876300" cy="3683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793310" y="4888763"/>
            <a:ext cx="876300" cy="3683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课程目标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496323" y="3089241"/>
            <a:ext cx="5586978" cy="20288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gradFill>
                  <a:gsLst>
                    <a:gs pos="0">
                      <a:srgbClr val="A16429">
                        <a:alpha val="100000"/>
                      </a:srgbClr>
                    </a:gs>
                    <a:gs pos="100000">
                      <a:srgbClr val="6B431B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2.AI辅助Word办公</a:t>
            </a: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-1221" r="0" b="0"/>
          <a:stretch>
            <a:fillRect/>
          </a:stretch>
        </p:blipFill>
        <p:spPr>
          <a:xfrm rot="0" flipH="0" flipV="0">
            <a:off x="5797819" y="1178167"/>
            <a:ext cx="6648874" cy="5333229"/>
          </a:xfrm>
          <a:custGeom>
            <a:avLst/>
            <a:gdLst>
              <a:gd name="connsiteX0" fmla="*/ 0 w 5313318"/>
              <a:gd name="connsiteY0" fmla="*/ 0 h 6030400"/>
              <a:gd name="connsiteX1" fmla="*/ 5313318 w 5313318"/>
              <a:gd name="connsiteY1" fmla="*/ 0 h 6030400"/>
              <a:gd name="connsiteX2" fmla="*/ 5313318 w 5313318"/>
              <a:gd name="connsiteY2" fmla="*/ 6030400 h 6030400"/>
              <a:gd name="connsiteX3" fmla="*/ 0 w 5313318"/>
              <a:gd name="connsiteY3" fmla="*/ 6030400 h 6030400"/>
            </a:gdLst>
            <a:rect l="l" t="t" r="r" b="b"/>
            <a:pathLst>
              <a:path w="5313318" h="6030400">
                <a:moveTo>
                  <a:pt x="0" y="0"/>
                </a:moveTo>
                <a:lnTo>
                  <a:pt x="5313318" y="0"/>
                </a:lnTo>
                <a:lnTo>
                  <a:pt x="5313318" y="6030400"/>
                </a:lnTo>
                <a:lnTo>
                  <a:pt x="0" y="60304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2072969" flipH="0" flipV="0">
            <a:off x="5846142" y="77937"/>
            <a:ext cx="4301777" cy="4288702"/>
          </a:xfrm>
          <a:custGeom>
            <a:avLst/>
            <a:gdLst>
              <a:gd name="connsiteX0" fmla="*/ 0 w 4948135"/>
              <a:gd name="connsiteY0" fmla="*/ 1802706 h 4933095"/>
              <a:gd name="connsiteX1" fmla="*/ 2618107 w 4948135"/>
              <a:gd name="connsiteY1" fmla="*/ 0 h 4933095"/>
              <a:gd name="connsiteX2" fmla="*/ 4948135 w 4948135"/>
              <a:gd name="connsiteY2" fmla="*/ 0 h 4933095"/>
              <a:gd name="connsiteX3" fmla="*/ 4948135 w 4948135"/>
              <a:gd name="connsiteY3" fmla="*/ 4933095 h 4933095"/>
              <a:gd name="connsiteX4" fmla="*/ 0 w 4948135"/>
              <a:gd name="connsiteY4" fmla="*/ 4933095 h 4933095"/>
            </a:gdLst>
            <a:rect l="l" t="t" r="r" b="b"/>
            <a:pathLst>
              <a:path w="4948135" h="4933095">
                <a:moveTo>
                  <a:pt x="0" y="1802706"/>
                </a:moveTo>
                <a:lnTo>
                  <a:pt x="2618107" y="0"/>
                </a:lnTo>
                <a:lnTo>
                  <a:pt x="4948135" y="0"/>
                </a:lnTo>
                <a:lnTo>
                  <a:pt x="4948135" y="4933095"/>
                </a:lnTo>
                <a:lnTo>
                  <a:pt x="0" y="4933095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0" flipH="0" flipV="0">
            <a:off x="9566782" y="3633106"/>
            <a:ext cx="3629993" cy="3618959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595349" y="5237469"/>
            <a:ext cx="1861920" cy="770083"/>
          </a:xfrm>
          <a:custGeom>
            <a:avLst/>
            <a:gdLst>
              <a:gd name="connsiteX0" fmla="*/ 3296840 w 3897960"/>
              <a:gd name="connsiteY0" fmla="*/ 391 h 770083"/>
              <a:gd name="connsiteX1" fmla="*/ 3341865 w 3897960"/>
              <a:gd name="connsiteY1" fmla="*/ 34493 h 770083"/>
              <a:gd name="connsiteX2" fmla="*/ 3356411 w 3897960"/>
              <a:gd name="connsiteY2" fmla="*/ 143683 h 770083"/>
              <a:gd name="connsiteX3" fmla="*/ 3798082 w 3897960"/>
              <a:gd name="connsiteY3" fmla="*/ 143683 h 770083"/>
              <a:gd name="connsiteX4" fmla="*/ 3894930 w 3897960"/>
              <a:gd name="connsiteY4" fmla="*/ 267725 h 770083"/>
              <a:gd name="connsiteX5" fmla="*/ 3788245 w 3897960"/>
              <a:gd name="connsiteY5" fmla="*/ 694466 h 770083"/>
              <a:gd name="connsiteX6" fmla="*/ 3691397 w 3897960"/>
              <a:gd name="connsiteY6" fmla="*/ 770083 h 770083"/>
              <a:gd name="connsiteX7" fmla="*/ 467038 w 3897960"/>
              <a:gd name="connsiteY7" fmla="*/ 770083 h 770083"/>
              <a:gd name="connsiteX8" fmla="*/ 99879 w 3897960"/>
              <a:gd name="connsiteY8" fmla="*/ 770083 h 770083"/>
              <a:gd name="connsiteX9" fmla="*/ 93410 w 3897960"/>
              <a:gd name="connsiteY9" fmla="*/ 770083 h 770083"/>
              <a:gd name="connsiteX10" fmla="*/ 7341 w 3897960"/>
              <a:gd name="connsiteY10" fmla="*/ 713033 h 770083"/>
              <a:gd name="connsiteX11" fmla="*/ 3625 w 3897960"/>
              <a:gd name="connsiteY11" fmla="*/ 694626 h 770083"/>
              <a:gd name="connsiteX12" fmla="*/ 2383 w 3897960"/>
              <a:gd name="connsiteY12" fmla="*/ 692007 h 770083"/>
              <a:gd name="connsiteX13" fmla="*/ 2430 w 3897960"/>
              <a:gd name="connsiteY13" fmla="*/ 688709 h 770083"/>
              <a:gd name="connsiteX14" fmla="*/ 0 w 3897960"/>
              <a:gd name="connsiteY14" fmla="*/ 676673 h 770083"/>
              <a:gd name="connsiteX15" fmla="*/ 0 w 3897960"/>
              <a:gd name="connsiteY15" fmla="*/ 237093 h 770083"/>
              <a:gd name="connsiteX16" fmla="*/ 93410 w 3897960"/>
              <a:gd name="connsiteY16" fmla="*/ 143683 h 770083"/>
              <a:gd name="connsiteX17" fmla="*/ 206565 w 3897960"/>
              <a:gd name="connsiteY17" fmla="*/ 143683 h 770083"/>
              <a:gd name="connsiteX18" fmla="*/ 467038 w 3897960"/>
              <a:gd name="connsiteY18" fmla="*/ 143683 h 770083"/>
              <a:gd name="connsiteX19" fmla="*/ 3115615 w 3897960"/>
              <a:gd name="connsiteY19" fmla="*/ 143683 h 770083"/>
              <a:gd name="connsiteX20" fmla="*/ 3115808 w 3897960"/>
              <a:gd name="connsiteY20" fmla="*/ 143168 h 770083"/>
              <a:gd name="connsiteX21" fmla="*/ 3277181 w 3897960"/>
              <a:gd name="connsiteY21" fmla="*/ 9200 h 770083"/>
              <a:gd name="connsiteX22" fmla="*/ 3296840 w 3897960"/>
              <a:gd name="connsiteY22" fmla="*/ 391 h 770083"/>
            </a:gdLst>
            <a:rect l="l" t="t" r="r" b="b"/>
            <a:pathLst>
              <a:path w="3897960" h="770083">
                <a:moveTo>
                  <a:pt x="3296840" y="391"/>
                </a:moveTo>
                <a:cubicBezTo>
                  <a:pt x="3317443" y="-2551"/>
                  <a:pt x="3338774" y="11289"/>
                  <a:pt x="3341865" y="34493"/>
                </a:cubicBezTo>
                <a:lnTo>
                  <a:pt x="3356411" y="143683"/>
                </a:lnTo>
                <a:lnTo>
                  <a:pt x="3798082" y="143683"/>
                </a:lnTo>
                <a:cubicBezTo>
                  <a:pt x="3863034" y="143683"/>
                  <a:pt x="3910684" y="204712"/>
                  <a:pt x="3894930" y="267725"/>
                </a:cubicBezTo>
                <a:lnTo>
                  <a:pt x="3788245" y="694466"/>
                </a:lnTo>
                <a:cubicBezTo>
                  <a:pt x="3777130" y="738929"/>
                  <a:pt x="3737228" y="770083"/>
                  <a:pt x="3691397" y="770083"/>
                </a:cubicBezTo>
                <a:lnTo>
                  <a:pt x="467038" y="770083"/>
                </a:lnTo>
                <a:lnTo>
                  <a:pt x="99879" y="770083"/>
                </a:lnTo>
                <a:lnTo>
                  <a:pt x="93410" y="770083"/>
                </a:lnTo>
                <a:cubicBezTo>
                  <a:pt x="54718" y="770083"/>
                  <a:pt x="21521" y="746559"/>
                  <a:pt x="7341" y="713033"/>
                </a:cubicBezTo>
                <a:lnTo>
                  <a:pt x="3625" y="694626"/>
                </a:lnTo>
                <a:lnTo>
                  <a:pt x="2383" y="692007"/>
                </a:lnTo>
                <a:lnTo>
                  <a:pt x="2430" y="688709"/>
                </a:lnTo>
                <a:lnTo>
                  <a:pt x="0" y="676673"/>
                </a:lnTo>
                <a:lnTo>
                  <a:pt x="0" y="237093"/>
                </a:lnTo>
                <a:cubicBezTo>
                  <a:pt x="0" y="185504"/>
                  <a:pt x="41821" y="143683"/>
                  <a:pt x="93410" y="143683"/>
                </a:cubicBezTo>
                <a:lnTo>
                  <a:pt x="206565" y="143683"/>
                </a:lnTo>
                <a:lnTo>
                  <a:pt x="467038" y="143683"/>
                </a:lnTo>
                <a:lnTo>
                  <a:pt x="3115615" y="143683"/>
                </a:lnTo>
                <a:lnTo>
                  <a:pt x="3115808" y="143168"/>
                </a:lnTo>
                <a:lnTo>
                  <a:pt x="3277181" y="9200"/>
                </a:lnTo>
                <a:cubicBezTo>
                  <a:pt x="3283185" y="4216"/>
                  <a:pt x="3289972" y="1371"/>
                  <a:pt x="3296840" y="39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8093" y="5421555"/>
            <a:ext cx="1596431" cy="45788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202X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207601" y="2222289"/>
            <a:ext cx="2542199" cy="7700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A16429">
                        <a:alpha val="52000"/>
                      </a:srgbClr>
                    </a:gs>
                    <a:gs pos="100000">
                      <a:srgbClr val="6B431B">
                        <a:alpha val="58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PART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90570" y="1519878"/>
            <a:ext cx="1493434" cy="1359145"/>
          </a:xfrm>
          <a:prstGeom prst="round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02967" y="517710"/>
            <a:ext cx="1894041" cy="21483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5E7D9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94171" y="688377"/>
            <a:ext cx="2242309" cy="27844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96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0491273" y="3773451"/>
            <a:ext cx="702430" cy="606418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81653" y="3711074"/>
            <a:ext cx="10270213" cy="22236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144573" y="1167278"/>
            <a:ext cx="702430" cy="606418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76853" y="1130301"/>
            <a:ext cx="5228313" cy="22236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7820635" flipH="0" flipV="0">
            <a:off x="-196345" y="1517311"/>
            <a:ext cx="1717658" cy="1449663"/>
          </a:xfrm>
          <a:prstGeom prst="diagStripe">
            <a:avLst>
              <a:gd name="adj" fmla="val 8842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91605" y="1222075"/>
            <a:ext cx="1081605" cy="5087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91601" y="2352827"/>
            <a:ext cx="4564912" cy="85722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AI可实现文档自动编写，快速生成初稿，节省时间和精力，提高文档创作效率。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741854" y="1167278"/>
            <a:ext cx="702430" cy="606418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74134" y="1130301"/>
            <a:ext cx="5228313" cy="22236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88886" y="1222075"/>
            <a:ext cx="1081605" cy="5087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88882" y="2352827"/>
            <a:ext cx="4564912" cy="85722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一键排版功能让文档格式整齐美观，无需手动调整，提升文档整体质量。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91600" y="1746409"/>
            <a:ext cx="4564910" cy="606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E863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自动编写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88881" y="1746409"/>
            <a:ext cx="4564910" cy="606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E863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快速排版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7820635" flipH="0" flipV="0">
            <a:off x="5404534" y="1517311"/>
            <a:ext cx="1717658" cy="1449663"/>
          </a:xfrm>
          <a:prstGeom prst="diagStripe">
            <a:avLst>
              <a:gd name="adj" fmla="val 8842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7820635" flipH="0" flipV="0">
            <a:off x="108455" y="4098084"/>
            <a:ext cx="1717658" cy="1449663"/>
          </a:xfrm>
          <a:prstGeom prst="diagStripe">
            <a:avLst>
              <a:gd name="adj" fmla="val 8842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396401" y="4933600"/>
            <a:ext cx="9556012" cy="84452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包括图片转换、修复、智能抠图及设置透明色等，满足文档中图片处理的多样化需求。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396400" y="4327182"/>
            <a:ext cx="9551000" cy="606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E863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图片处理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396405" y="3802848"/>
            <a:ext cx="1081605" cy="5087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编辑功能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96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 rot="0" flipH="0" flipV="0">
            <a:off x="516000" y="2361705"/>
            <a:ext cx="11160000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miter/>
            <a:headEnd type="oval" w="med" len="med"/>
            <a:tailEnd type="oval" w="med" len="med"/>
          </a:ln>
        </p:spPr>
      </p:cxnSp>
      <p:sp>
        <p:nvSpPr>
          <p:cNvPr id="4" name="标题 1"/>
          <p:cNvSpPr txBox="1"/>
          <p:nvPr/>
        </p:nvSpPr>
        <p:spPr>
          <a:xfrm rot="3769480" flipH="0" flipV="0">
            <a:off x="660400" y="1856287"/>
            <a:ext cx="400275" cy="400275"/>
          </a:xfrm>
          <a:prstGeom prst="diamond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17381" y="1901758"/>
            <a:ext cx="924436" cy="924436"/>
          </a:xfrm>
          <a:prstGeom prst="diamond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3769480" flipH="0" flipV="0">
            <a:off x="693709" y="2706365"/>
            <a:ext cx="400275" cy="400275"/>
          </a:xfrm>
          <a:prstGeom prst="diamond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932546" flipH="0" flipV="0">
            <a:off x="1858001" y="1908695"/>
            <a:ext cx="400275" cy="400275"/>
          </a:xfrm>
          <a:prstGeom prst="diamond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358376" y="3608113"/>
            <a:ext cx="4500000" cy="18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利用DeepSeek文本分析功能，可分析网友对特定事物的评价情绪，判断其积极、消极或中立倾向。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358375" y="2990664"/>
            <a:ext cx="450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情感分析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30447" y="2104301"/>
            <a:ext cx="698304" cy="519351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3769480" flipH="0" flipV="0">
            <a:off x="6291315" y="1856287"/>
            <a:ext cx="400275" cy="400275"/>
          </a:xfrm>
          <a:prstGeom prst="diamond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548296" y="1901758"/>
            <a:ext cx="924436" cy="924436"/>
          </a:xfrm>
          <a:prstGeom prst="diamond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3769480" flipH="0" flipV="0">
            <a:off x="6324624" y="2706365"/>
            <a:ext cx="400275" cy="400275"/>
          </a:xfrm>
          <a:prstGeom prst="diamond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6932546" flipH="0" flipV="0">
            <a:off x="7488917" y="1908695"/>
            <a:ext cx="400275" cy="400275"/>
          </a:xfrm>
          <a:prstGeom prst="diamond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989292" y="3608113"/>
            <a:ext cx="4500000" cy="18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对复杂文本数据进行解读，提取关键信息，辅助决策和研究，提升对文本数据的理解和利用。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989290" y="2990664"/>
            <a:ext cx="450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数据解读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661363" y="2104301"/>
            <a:ext cx="698304" cy="519351"/>
          </a:xfrm>
          <a:prstGeom prst="ellipse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文本分析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496323" y="3089241"/>
            <a:ext cx="5586978" cy="20288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gradFill>
                  <a:gsLst>
                    <a:gs pos="0">
                      <a:srgbClr val="A16429">
                        <a:alpha val="100000"/>
                      </a:srgbClr>
                    </a:gs>
                    <a:gs pos="100000">
                      <a:srgbClr val="6B431B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3.Excel数据分析与可视化</a:t>
            </a: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-1221" r="0" b="0"/>
          <a:stretch>
            <a:fillRect/>
          </a:stretch>
        </p:blipFill>
        <p:spPr>
          <a:xfrm rot="0" flipH="0" flipV="0">
            <a:off x="5797819" y="1178167"/>
            <a:ext cx="6648874" cy="5333229"/>
          </a:xfrm>
          <a:custGeom>
            <a:avLst/>
            <a:gdLst>
              <a:gd name="connsiteX0" fmla="*/ 0 w 5313318"/>
              <a:gd name="connsiteY0" fmla="*/ 0 h 6030400"/>
              <a:gd name="connsiteX1" fmla="*/ 5313318 w 5313318"/>
              <a:gd name="connsiteY1" fmla="*/ 0 h 6030400"/>
              <a:gd name="connsiteX2" fmla="*/ 5313318 w 5313318"/>
              <a:gd name="connsiteY2" fmla="*/ 6030400 h 6030400"/>
              <a:gd name="connsiteX3" fmla="*/ 0 w 5313318"/>
              <a:gd name="connsiteY3" fmla="*/ 6030400 h 6030400"/>
            </a:gdLst>
            <a:rect l="l" t="t" r="r" b="b"/>
            <a:pathLst>
              <a:path w="5313318" h="6030400">
                <a:moveTo>
                  <a:pt x="0" y="0"/>
                </a:moveTo>
                <a:lnTo>
                  <a:pt x="5313318" y="0"/>
                </a:lnTo>
                <a:lnTo>
                  <a:pt x="5313318" y="6030400"/>
                </a:lnTo>
                <a:lnTo>
                  <a:pt x="0" y="60304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2072969" flipH="0" flipV="0">
            <a:off x="5846142" y="77937"/>
            <a:ext cx="4301777" cy="4288702"/>
          </a:xfrm>
          <a:custGeom>
            <a:avLst/>
            <a:gdLst>
              <a:gd name="connsiteX0" fmla="*/ 0 w 4948135"/>
              <a:gd name="connsiteY0" fmla="*/ 1802706 h 4933095"/>
              <a:gd name="connsiteX1" fmla="*/ 2618107 w 4948135"/>
              <a:gd name="connsiteY1" fmla="*/ 0 h 4933095"/>
              <a:gd name="connsiteX2" fmla="*/ 4948135 w 4948135"/>
              <a:gd name="connsiteY2" fmla="*/ 0 h 4933095"/>
              <a:gd name="connsiteX3" fmla="*/ 4948135 w 4948135"/>
              <a:gd name="connsiteY3" fmla="*/ 4933095 h 4933095"/>
              <a:gd name="connsiteX4" fmla="*/ 0 w 4948135"/>
              <a:gd name="connsiteY4" fmla="*/ 4933095 h 4933095"/>
            </a:gdLst>
            <a:rect l="l" t="t" r="r" b="b"/>
            <a:pathLst>
              <a:path w="4948135" h="4933095">
                <a:moveTo>
                  <a:pt x="0" y="1802706"/>
                </a:moveTo>
                <a:lnTo>
                  <a:pt x="2618107" y="0"/>
                </a:lnTo>
                <a:lnTo>
                  <a:pt x="4948135" y="0"/>
                </a:lnTo>
                <a:lnTo>
                  <a:pt x="4948135" y="4933095"/>
                </a:lnTo>
                <a:lnTo>
                  <a:pt x="0" y="4933095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4">
            <a:alphaModFix amt="40000"/>
          </a:blip>
          <a:srcRect l="0" t="0" r="0" b="0"/>
          <a:stretch>
            <a:fillRect/>
          </a:stretch>
        </p:blipFill>
        <p:spPr>
          <a:xfrm rot="0" flipH="0" flipV="0">
            <a:off x="9566782" y="3633106"/>
            <a:ext cx="3629993" cy="3618959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595349" y="5237469"/>
            <a:ext cx="1861920" cy="770083"/>
          </a:xfrm>
          <a:custGeom>
            <a:avLst/>
            <a:gdLst>
              <a:gd name="connsiteX0" fmla="*/ 3296840 w 3897960"/>
              <a:gd name="connsiteY0" fmla="*/ 391 h 770083"/>
              <a:gd name="connsiteX1" fmla="*/ 3341865 w 3897960"/>
              <a:gd name="connsiteY1" fmla="*/ 34493 h 770083"/>
              <a:gd name="connsiteX2" fmla="*/ 3356411 w 3897960"/>
              <a:gd name="connsiteY2" fmla="*/ 143683 h 770083"/>
              <a:gd name="connsiteX3" fmla="*/ 3798082 w 3897960"/>
              <a:gd name="connsiteY3" fmla="*/ 143683 h 770083"/>
              <a:gd name="connsiteX4" fmla="*/ 3894930 w 3897960"/>
              <a:gd name="connsiteY4" fmla="*/ 267725 h 770083"/>
              <a:gd name="connsiteX5" fmla="*/ 3788245 w 3897960"/>
              <a:gd name="connsiteY5" fmla="*/ 694466 h 770083"/>
              <a:gd name="connsiteX6" fmla="*/ 3691397 w 3897960"/>
              <a:gd name="connsiteY6" fmla="*/ 770083 h 770083"/>
              <a:gd name="connsiteX7" fmla="*/ 467038 w 3897960"/>
              <a:gd name="connsiteY7" fmla="*/ 770083 h 770083"/>
              <a:gd name="connsiteX8" fmla="*/ 99879 w 3897960"/>
              <a:gd name="connsiteY8" fmla="*/ 770083 h 770083"/>
              <a:gd name="connsiteX9" fmla="*/ 93410 w 3897960"/>
              <a:gd name="connsiteY9" fmla="*/ 770083 h 770083"/>
              <a:gd name="connsiteX10" fmla="*/ 7341 w 3897960"/>
              <a:gd name="connsiteY10" fmla="*/ 713033 h 770083"/>
              <a:gd name="connsiteX11" fmla="*/ 3625 w 3897960"/>
              <a:gd name="connsiteY11" fmla="*/ 694626 h 770083"/>
              <a:gd name="connsiteX12" fmla="*/ 2383 w 3897960"/>
              <a:gd name="connsiteY12" fmla="*/ 692007 h 770083"/>
              <a:gd name="connsiteX13" fmla="*/ 2430 w 3897960"/>
              <a:gd name="connsiteY13" fmla="*/ 688709 h 770083"/>
              <a:gd name="connsiteX14" fmla="*/ 0 w 3897960"/>
              <a:gd name="connsiteY14" fmla="*/ 676673 h 770083"/>
              <a:gd name="connsiteX15" fmla="*/ 0 w 3897960"/>
              <a:gd name="connsiteY15" fmla="*/ 237093 h 770083"/>
              <a:gd name="connsiteX16" fmla="*/ 93410 w 3897960"/>
              <a:gd name="connsiteY16" fmla="*/ 143683 h 770083"/>
              <a:gd name="connsiteX17" fmla="*/ 206565 w 3897960"/>
              <a:gd name="connsiteY17" fmla="*/ 143683 h 770083"/>
              <a:gd name="connsiteX18" fmla="*/ 467038 w 3897960"/>
              <a:gd name="connsiteY18" fmla="*/ 143683 h 770083"/>
              <a:gd name="connsiteX19" fmla="*/ 3115615 w 3897960"/>
              <a:gd name="connsiteY19" fmla="*/ 143683 h 770083"/>
              <a:gd name="connsiteX20" fmla="*/ 3115808 w 3897960"/>
              <a:gd name="connsiteY20" fmla="*/ 143168 h 770083"/>
              <a:gd name="connsiteX21" fmla="*/ 3277181 w 3897960"/>
              <a:gd name="connsiteY21" fmla="*/ 9200 h 770083"/>
              <a:gd name="connsiteX22" fmla="*/ 3296840 w 3897960"/>
              <a:gd name="connsiteY22" fmla="*/ 391 h 770083"/>
            </a:gdLst>
            <a:rect l="l" t="t" r="r" b="b"/>
            <a:pathLst>
              <a:path w="3897960" h="770083">
                <a:moveTo>
                  <a:pt x="3296840" y="391"/>
                </a:moveTo>
                <a:cubicBezTo>
                  <a:pt x="3317443" y="-2551"/>
                  <a:pt x="3338774" y="11289"/>
                  <a:pt x="3341865" y="34493"/>
                </a:cubicBezTo>
                <a:lnTo>
                  <a:pt x="3356411" y="143683"/>
                </a:lnTo>
                <a:lnTo>
                  <a:pt x="3798082" y="143683"/>
                </a:lnTo>
                <a:cubicBezTo>
                  <a:pt x="3863034" y="143683"/>
                  <a:pt x="3910684" y="204712"/>
                  <a:pt x="3894930" y="267725"/>
                </a:cubicBezTo>
                <a:lnTo>
                  <a:pt x="3788245" y="694466"/>
                </a:lnTo>
                <a:cubicBezTo>
                  <a:pt x="3777130" y="738929"/>
                  <a:pt x="3737228" y="770083"/>
                  <a:pt x="3691397" y="770083"/>
                </a:cubicBezTo>
                <a:lnTo>
                  <a:pt x="467038" y="770083"/>
                </a:lnTo>
                <a:lnTo>
                  <a:pt x="99879" y="770083"/>
                </a:lnTo>
                <a:lnTo>
                  <a:pt x="93410" y="770083"/>
                </a:lnTo>
                <a:cubicBezTo>
                  <a:pt x="54718" y="770083"/>
                  <a:pt x="21521" y="746559"/>
                  <a:pt x="7341" y="713033"/>
                </a:cubicBezTo>
                <a:lnTo>
                  <a:pt x="3625" y="694626"/>
                </a:lnTo>
                <a:lnTo>
                  <a:pt x="2383" y="692007"/>
                </a:lnTo>
                <a:lnTo>
                  <a:pt x="2430" y="688709"/>
                </a:lnTo>
                <a:lnTo>
                  <a:pt x="0" y="676673"/>
                </a:lnTo>
                <a:lnTo>
                  <a:pt x="0" y="237093"/>
                </a:lnTo>
                <a:cubicBezTo>
                  <a:pt x="0" y="185504"/>
                  <a:pt x="41821" y="143683"/>
                  <a:pt x="93410" y="143683"/>
                </a:cubicBezTo>
                <a:lnTo>
                  <a:pt x="206565" y="143683"/>
                </a:lnTo>
                <a:lnTo>
                  <a:pt x="467038" y="143683"/>
                </a:lnTo>
                <a:lnTo>
                  <a:pt x="3115615" y="143683"/>
                </a:lnTo>
                <a:lnTo>
                  <a:pt x="3115808" y="143168"/>
                </a:lnTo>
                <a:lnTo>
                  <a:pt x="3277181" y="9200"/>
                </a:lnTo>
                <a:cubicBezTo>
                  <a:pt x="3283185" y="4216"/>
                  <a:pt x="3289972" y="1371"/>
                  <a:pt x="3296840" y="39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28093" y="5421555"/>
            <a:ext cx="1596431" cy="45788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202X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207601" y="2222289"/>
            <a:ext cx="2542199" cy="7700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A16429">
                        <a:alpha val="52000"/>
                      </a:srgbClr>
                    </a:gs>
                    <a:gs pos="100000">
                      <a:srgbClr val="6B431B">
                        <a:alpha val="58000"/>
                      </a:srgbClr>
                    </a:gs>
                  </a:gsLst>
                  <a:lin ang="5400000" scaled="0"/>
                </a:gradFill>
                <a:latin typeface="Source Han Serif SC Regular"/>
                <a:ea typeface="Source Han Serif SC Regular"/>
                <a:cs typeface="Source Han Serif SC Regular"/>
              </a:rPr>
              <a:t>PART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90570" y="1519878"/>
            <a:ext cx="1493434" cy="1359145"/>
          </a:xfrm>
          <a:prstGeom prst="round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63500" blurRad="0" dir="5400000" sx="100000" sy="100000" kx="0" ky="0" algn="t" rotWithShape="0">
              <a:schemeClr val="accent1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02967" y="517710"/>
            <a:ext cx="1894041" cy="21483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5E7D9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94171" y="688377"/>
            <a:ext cx="2242309" cy="27844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896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2042153"/>
            <a:ext cx="3240000" cy="388487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2153184" y="516386"/>
            <a:ext cx="460800" cy="342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54511" y="2057400"/>
            <a:ext cx="2520000" cy="39938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员工薪资分析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540849" y="2104329"/>
            <a:ext cx="225145" cy="24388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40400" y="2661798"/>
            <a:ext cx="2880000" cy="288175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通过写公式和深度分析，可了解公司薪酬数据，如薪资结构比例、各部门平均税前/税后薪资对比等。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077835" y="2042153"/>
            <a:ext cx="3240000" cy="388487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9570619" y="516386"/>
            <a:ext cx="460800" cy="342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271945" y="2057400"/>
            <a:ext cx="2520000" cy="39938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销售与股票分析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57835" y="2661796"/>
            <a:ext cx="2880000" cy="28817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分析销售数据和股票涨跌趋势，评估投资价值，结合新闻分析公司股票情况，助力商业决策。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72026" y="2085456"/>
            <a:ext cx="257680" cy="233617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369117" y="2042153"/>
            <a:ext cx="3240000" cy="388487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5861901" y="516386"/>
            <a:ext cx="460800" cy="342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563227" y="2057400"/>
            <a:ext cx="2520000" cy="39938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店铺财务分析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549117" y="2661798"/>
            <a:ext cx="2880000" cy="288175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分析店铺经营、成本控制、费用管理和盈利能力，为店铺运营提供数据支持。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272421" y="2109464"/>
            <a:ext cx="247863" cy="233617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数据分析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CE863F"/>
      </a:accent1>
      <a:accent2>
        <a:srgbClr val="E9A556"/>
      </a:accent2>
      <a:accent3>
        <a:srgbClr val="C46604"/>
      </a:accent3>
      <a:accent4>
        <a:srgbClr val="BA8706"/>
      </a:accent4>
      <a:accent5>
        <a:srgbClr val="FFC000"/>
      </a:accent5>
      <a:accent6>
        <a:srgbClr val="FFC000"/>
      </a:accent6>
      <a:hlink>
        <a:srgbClr val="F76F09"/>
      </a:hlink>
      <a:folHlink>
        <a:srgbClr val="BA6906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